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2"/>
  </p:notesMasterIdLst>
  <p:sldIdLst>
    <p:sldId id="305" r:id="rId6"/>
    <p:sldId id="277" r:id="rId7"/>
    <p:sldId id="296" r:id="rId8"/>
    <p:sldId id="309" r:id="rId9"/>
    <p:sldId id="306" r:id="rId10"/>
    <p:sldId id="310" r:id="rId11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43"/>
    <p:restoredTop sz="89181"/>
  </p:normalViewPr>
  <p:slideViewPr>
    <p:cSldViewPr snapToGrid="0" showGuides="1">
      <p:cViewPr varScale="1">
        <p:scale>
          <a:sx n="88" d="100"/>
          <a:sy n="88" d="100"/>
        </p:scale>
        <p:origin x="1542" y="306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16/03/2026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4150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2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26516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2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77385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59996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5808" y="2737493"/>
            <a:ext cx="6798286" cy="1205934"/>
          </a:xfrm>
        </p:spPr>
        <p:txBody>
          <a:bodyPr/>
          <a:lstStyle/>
          <a:p>
            <a:r>
              <a:rPr lang="es-ES_tradnl" dirty="0"/>
              <a:t>Una noticia, muchas voces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66CC3BFB-4B87-E3C0-41AF-3C423F6B4FFC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152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significa ser </a:t>
            </a:r>
          </a:p>
          <a:p>
            <a:pPr marL="0" indent="0" algn="ctr">
              <a:buNone/>
            </a:pP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una persona crítica</a:t>
            </a:r>
            <a:r>
              <a:rPr lang="es-ES_tradnl" sz="4000" dirty="0"/>
              <a:t>?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Una noticia, muchas voces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75881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Una noticia, muchas voces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DB3684E1-7A9B-FA01-B643-AC10CA8A7346}"/>
              </a:ext>
            </a:extLst>
          </p:cNvPr>
          <p:cNvSpPr/>
          <p:nvPr/>
        </p:nvSpPr>
        <p:spPr>
          <a:xfrm>
            <a:off x="2014071" y="2172070"/>
            <a:ext cx="4081929" cy="123450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El empleo acelera a final de año y 2023 cierra con 539.000 trabajadores más</a:t>
            </a:r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3FDC6365-D48D-EF77-1E92-C0CB4FB21637}"/>
              </a:ext>
            </a:extLst>
          </p:cNvPr>
          <p:cNvSpPr/>
          <p:nvPr/>
        </p:nvSpPr>
        <p:spPr>
          <a:xfrm>
            <a:off x="1864659" y="1493969"/>
            <a:ext cx="4231342" cy="3747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_tradnl" sz="2100" dirty="0">
                <a:solidFill>
                  <a:schemeClr val="bg1"/>
                </a:solidFill>
                <a:latin typeface="+mj-lt"/>
              </a:rPr>
              <a:t>Titular 1: extraído de elDiario.es</a:t>
            </a:r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F9B6E5AF-A93F-A83C-030C-87DD4B1CEDFA}"/>
              </a:ext>
            </a:extLst>
          </p:cNvPr>
          <p:cNvSpPr/>
          <p:nvPr/>
        </p:nvSpPr>
        <p:spPr>
          <a:xfrm>
            <a:off x="1649506" y="3524655"/>
            <a:ext cx="4446494" cy="251158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1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El balance total es de más de 20,8 millones de trabajadores y 2,7 millones de personas en paro, en un año de intensa creación de empleo pese a la crisis de inflación y de tipos.</a:t>
            </a:r>
          </a:p>
        </p:txBody>
      </p:sp>
      <p:sp>
        <p:nvSpPr>
          <p:cNvPr id="13" name="Rectángulo 16">
            <a:extLst>
              <a:ext uri="{FF2B5EF4-FFF2-40B4-BE49-F238E27FC236}">
                <a16:creationId xmlns:a16="http://schemas.microsoft.com/office/drawing/2014/main" id="{66B2A1DB-65EA-8A1E-D0D2-40DC1E306150}"/>
              </a:ext>
            </a:extLst>
          </p:cNvPr>
          <p:cNvSpPr/>
          <p:nvPr/>
        </p:nvSpPr>
        <p:spPr>
          <a:xfrm>
            <a:off x="6462343" y="1487634"/>
            <a:ext cx="4231341" cy="3747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100" dirty="0">
                <a:solidFill>
                  <a:schemeClr val="bg1"/>
                </a:solidFill>
                <a:latin typeface="+mj-lt"/>
              </a:rPr>
              <a:t>Titular 2: extraído de ABC</a:t>
            </a:r>
          </a:p>
        </p:txBody>
      </p:sp>
      <p:sp>
        <p:nvSpPr>
          <p:cNvPr id="15" name="Rectángulo 10">
            <a:extLst>
              <a:ext uri="{FF2B5EF4-FFF2-40B4-BE49-F238E27FC236}">
                <a16:creationId xmlns:a16="http://schemas.microsoft.com/office/drawing/2014/main" id="{4F90C2F8-74A4-2FC7-FB40-B8318A825622}"/>
              </a:ext>
            </a:extLst>
          </p:cNvPr>
          <p:cNvSpPr/>
          <p:nvPr/>
        </p:nvSpPr>
        <p:spPr>
          <a:xfrm>
            <a:off x="6456363" y="3524655"/>
            <a:ext cx="4446494" cy="251158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1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El número de parados se reduce en 130.197, la mitad que un año antes, y la tasa queda en 2.707.456. El número de autónomos crece en 15.966, pero sectores como el pequeño comercio sigue en caída libre sin ningún plan de rescate en marcha.</a:t>
            </a:r>
          </a:p>
        </p:txBody>
      </p:sp>
      <p:sp>
        <p:nvSpPr>
          <p:cNvPr id="16" name="Rectángulo 10">
            <a:extLst>
              <a:ext uri="{FF2B5EF4-FFF2-40B4-BE49-F238E27FC236}">
                <a16:creationId xmlns:a16="http://schemas.microsoft.com/office/drawing/2014/main" id="{352E8EC3-32CF-0205-3959-A8BE9F7CE0EA}"/>
              </a:ext>
            </a:extLst>
          </p:cNvPr>
          <p:cNvSpPr/>
          <p:nvPr/>
        </p:nvSpPr>
        <p:spPr>
          <a:xfrm>
            <a:off x="6456363" y="2173222"/>
            <a:ext cx="4081929" cy="123450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El mercado laboral resiste y genera 539.740 puestos de trabajo en 2023</a:t>
            </a:r>
          </a:p>
        </p:txBody>
      </p:sp>
    </p:spTree>
    <p:extLst>
      <p:ext uri="{BB962C8B-B14F-4D97-AF65-F5344CB8AC3E}">
        <p14:creationId xmlns:p14="http://schemas.microsoft.com/office/powerpoint/2010/main" val="1407533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Una noticia, muchas voces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F0D56E5-F2F0-BE2B-CA2A-8AC09D883A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0208" y="936425"/>
            <a:ext cx="5258040" cy="293969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FDD88FF-84B6-1C54-ECD0-27CD613FEE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2835" y="2198080"/>
            <a:ext cx="5348901" cy="2990491"/>
          </a:xfrm>
          <a:prstGeom prst="rect">
            <a:avLst/>
          </a:prstGeom>
        </p:spPr>
      </p:pic>
      <p:sp>
        <p:nvSpPr>
          <p:cNvPr id="12" name="Rectángulo 10">
            <a:extLst>
              <a:ext uri="{FF2B5EF4-FFF2-40B4-BE49-F238E27FC236}">
                <a16:creationId xmlns:a16="http://schemas.microsoft.com/office/drawing/2014/main" id="{8A4DC98E-73B4-B70A-1DF0-871E10C320FD}"/>
              </a:ext>
            </a:extLst>
          </p:cNvPr>
          <p:cNvSpPr/>
          <p:nvPr/>
        </p:nvSpPr>
        <p:spPr>
          <a:xfrm>
            <a:off x="2600208" y="5426938"/>
            <a:ext cx="1667435" cy="54889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kern="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Similitudes</a:t>
            </a:r>
          </a:p>
        </p:txBody>
      </p:sp>
      <p:sp>
        <p:nvSpPr>
          <p:cNvPr id="14" name="Rectángulo 10">
            <a:extLst>
              <a:ext uri="{FF2B5EF4-FFF2-40B4-BE49-F238E27FC236}">
                <a16:creationId xmlns:a16="http://schemas.microsoft.com/office/drawing/2014/main" id="{27CAAF61-8817-7F1D-CE71-5C22DA5867F1}"/>
              </a:ext>
            </a:extLst>
          </p:cNvPr>
          <p:cNvSpPr/>
          <p:nvPr/>
        </p:nvSpPr>
        <p:spPr>
          <a:xfrm>
            <a:off x="4588239" y="5426938"/>
            <a:ext cx="1667435" cy="54889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kern="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Diferencias</a:t>
            </a:r>
          </a:p>
        </p:txBody>
      </p:sp>
      <p:sp>
        <p:nvSpPr>
          <p:cNvPr id="17" name="Rectángulo 10">
            <a:extLst>
              <a:ext uri="{FF2B5EF4-FFF2-40B4-BE49-F238E27FC236}">
                <a16:creationId xmlns:a16="http://schemas.microsoft.com/office/drawing/2014/main" id="{BD66021A-5C9C-DF21-2831-FB88462957BC}"/>
              </a:ext>
            </a:extLst>
          </p:cNvPr>
          <p:cNvSpPr/>
          <p:nvPr/>
        </p:nvSpPr>
        <p:spPr>
          <a:xfrm>
            <a:off x="6576270" y="5426939"/>
            <a:ext cx="1667435" cy="54889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kern="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Expresiones</a:t>
            </a:r>
          </a:p>
        </p:txBody>
      </p:sp>
      <p:sp>
        <p:nvSpPr>
          <p:cNvPr id="18" name="Rectángulo 10">
            <a:extLst>
              <a:ext uri="{FF2B5EF4-FFF2-40B4-BE49-F238E27FC236}">
                <a16:creationId xmlns:a16="http://schemas.microsoft.com/office/drawing/2014/main" id="{D5EBDF84-FE63-2429-D2F9-E39B0188A2C3}"/>
              </a:ext>
            </a:extLst>
          </p:cNvPr>
          <p:cNvSpPr/>
          <p:nvPr/>
        </p:nvSpPr>
        <p:spPr>
          <a:xfrm>
            <a:off x="8564301" y="5426939"/>
            <a:ext cx="1667435" cy="54889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kern="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Tono</a:t>
            </a:r>
          </a:p>
        </p:txBody>
      </p:sp>
    </p:spTree>
    <p:extLst>
      <p:ext uri="{BB962C8B-B14F-4D97-AF65-F5344CB8AC3E}">
        <p14:creationId xmlns:p14="http://schemas.microsoft.com/office/powerpoint/2010/main" val="259422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implicaciones </a:t>
            </a:r>
            <a:r>
              <a:rPr lang="es-ES_tradnl" sz="4000" dirty="0"/>
              <a:t>tiene esto en la interpretación de la noticia?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Una noticia, muchas voces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800424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AA085-9CDC-118D-3080-4A4B5A370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EC186-09EE-949B-2406-A5D0903C9D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5808" y="2737493"/>
            <a:ext cx="6798286" cy="1205934"/>
          </a:xfrm>
        </p:spPr>
        <p:txBody>
          <a:bodyPr/>
          <a:lstStyle/>
          <a:p>
            <a:r>
              <a:rPr lang="es-ES_tradnl" dirty="0"/>
              <a:t>Una noticia, muchas voces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13BE296B-A1A1-B88A-A039-E82150D5B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43AF3624-24C7-3020-A644-A215D5D01A9A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32822091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YPV2VAMHAHS5-650476877-3509</_dlc_DocId>
    <_dlc_DocIdUrl xmlns="72f89b70-f9a4-4cbd-bff7-7891ba7b9fc3">
      <Url>https://sharepoint.uni-goettingen.de/projects/criterion/_layouts/15/DocIdRedir.aspx?ID=YPV2VAMHAHS5-650476877-3509</Url>
      <Description>YPV2VAMHAHS5-650476877-3509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e675f21135c9dc0b2c87c43bc1438d59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6bfd8a415773fb5e49a156dfa5c1d192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677EAA-49E0-43B6-B2EB-A513E5B1979B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customXml/itemProps2.xml><?xml version="1.0" encoding="utf-8"?>
<ds:datastoreItem xmlns:ds="http://schemas.openxmlformats.org/officeDocument/2006/customXml" ds:itemID="{BB25A7FD-9AC6-4D61-B392-C75D65C3EB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CC64DC-88CC-463C-B549-E4CBC49C4F27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5264F5B-A2D6-4481-BEE5-21483C0839C0}"/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1092</TotalTime>
  <Words>338</Words>
  <Application>Microsoft Office PowerPoint</Application>
  <PresentationFormat>Panorámica</PresentationFormat>
  <Paragraphs>35</Paragraphs>
  <Slides>6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Apple Symbols</vt:lpstr>
      <vt:lpstr>Arial</vt:lpstr>
      <vt:lpstr>Calibri</vt:lpstr>
      <vt:lpstr>Calibri Light</vt:lpstr>
      <vt:lpstr>Century Gothic</vt:lpstr>
      <vt:lpstr>Courier New</vt:lpstr>
      <vt:lpstr>Tema de Office</vt:lpstr>
      <vt:lpstr>Una noticia, muchas voces</vt:lpstr>
      <vt:lpstr>Una noticia, muchas voces</vt:lpstr>
      <vt:lpstr>Una noticia, muchas voces</vt:lpstr>
      <vt:lpstr>Una noticia, muchas voces</vt:lpstr>
      <vt:lpstr>Una noticia, muchas voces</vt:lpstr>
      <vt:lpstr>Una noticia, muchas voces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33</cp:revision>
  <dcterms:created xsi:type="dcterms:W3CDTF">2024-07-26T12:39:53Z</dcterms:created>
  <dcterms:modified xsi:type="dcterms:W3CDTF">2026-03-16T18:35:56Z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36e5dc5a-feea-401d-9277-a6c6520220e1</vt:lpwstr>
  </property>
</Properties>
</file>