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3"/>
  </p:notesMasterIdLst>
  <p:sldIdLst>
    <p:sldId id="256" r:id="rId6"/>
    <p:sldId id="257" r:id="rId7"/>
    <p:sldId id="262" r:id="rId8"/>
    <p:sldId id="263" r:id="rId9"/>
    <p:sldId id="267" r:id="rId10"/>
    <p:sldId id="280" r:id="rId11"/>
    <p:sldId id="281" r:id="rId12"/>
    <p:sldId id="283" r:id="rId13"/>
    <p:sldId id="282" r:id="rId14"/>
    <p:sldId id="264" r:id="rId15"/>
    <p:sldId id="284" r:id="rId16"/>
    <p:sldId id="272" r:id="rId17"/>
    <p:sldId id="285" r:id="rId18"/>
    <p:sldId id="286" r:id="rId19"/>
    <p:sldId id="266" r:id="rId20"/>
    <p:sldId id="278" r:id="rId21"/>
    <p:sldId id="279" r:id="rId22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78070"/>
  </p:normalViewPr>
  <p:slideViewPr>
    <p:cSldViewPr snapToGrid="0" showGuides="1">
      <p:cViewPr varScale="1">
        <p:scale>
          <a:sx n="38" d="100"/>
          <a:sy n="38" d="100"/>
        </p:scale>
        <p:origin x="1602" y="270"/>
      </p:cViewPr>
      <p:guideLst>
        <p:guide orient="horz" pos="799"/>
        <p:guide pos="21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1524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2090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7652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739879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9341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20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1471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5808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848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02979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15811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9908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7081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39069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Ed4NjU2Ee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qR7yEFZ7rU&amp;embeds_referring_euri=https%3A%2F%2Fhubblecontent.osi.office.net%2F&amp;source_ve_path=MjM4NT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qR7yEFZ7rU&amp;embeds_referring_euri=https%3A%2F%2Fhubblecontent.osi.office.net%2F&amp;source_ve_path=MjM4NT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723321"/>
            <a:ext cx="6320880" cy="1205934"/>
          </a:xfrm>
        </p:spPr>
        <p:txBody>
          <a:bodyPr/>
          <a:lstStyle/>
          <a:p>
            <a:r>
              <a:rPr lang="es-ES_tradnl" dirty="0"/>
              <a:t>Las apuestas y la salud pública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DE29BE34-518E-6F79-D1D1-8BF1B10B57A5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Las apuestas en nuestro entorno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F47F7A-CF0A-639D-0C37-B2F35798C473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¿Cómo se representan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las apuestas en los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medios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163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Las apuestas en nuestro entorno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6" name="Rectángulo 16">
            <a:extLst>
              <a:ext uri="{FF2B5EF4-FFF2-40B4-BE49-F238E27FC236}">
                <a16:creationId xmlns:a16="http://schemas.microsoft.com/office/drawing/2014/main" id="{18FC30D6-7A31-EAE2-9165-353619B6B7D1}"/>
              </a:ext>
            </a:extLst>
          </p:cNvPr>
          <p:cNvSpPr/>
          <p:nvPr/>
        </p:nvSpPr>
        <p:spPr>
          <a:xfrm>
            <a:off x="2008612" y="1219813"/>
            <a:ext cx="2017576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Mapa de lotería</a:t>
            </a:r>
          </a:p>
        </p:txBody>
      </p:sp>
      <p:sp>
        <p:nvSpPr>
          <p:cNvPr id="8" name="Rectángulo 17">
            <a:extLst>
              <a:ext uri="{FF2B5EF4-FFF2-40B4-BE49-F238E27FC236}">
                <a16:creationId xmlns:a16="http://schemas.microsoft.com/office/drawing/2014/main" id="{CA17E777-F5B9-BA42-7228-991C7DE93C0D}"/>
              </a:ext>
            </a:extLst>
          </p:cNvPr>
          <p:cNvSpPr/>
          <p:nvPr/>
        </p:nvSpPr>
        <p:spPr>
          <a:xfrm>
            <a:off x="1930401" y="1155125"/>
            <a:ext cx="8746048" cy="467671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4ABB6CBF-ED83-48FB-3FC4-A64D0FC77541}"/>
              </a:ext>
            </a:extLst>
          </p:cNvPr>
          <p:cNvSpPr/>
          <p:nvPr/>
        </p:nvSpPr>
        <p:spPr>
          <a:xfrm>
            <a:off x="6722163" y="5220241"/>
            <a:ext cx="3894937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¿Qué perspectivas representan?</a:t>
            </a:r>
          </a:p>
        </p:txBody>
      </p:sp>
    </p:spTree>
    <p:extLst>
      <p:ext uri="{BB962C8B-B14F-4D97-AF65-F5344CB8AC3E}">
        <p14:creationId xmlns:p14="http://schemas.microsoft.com/office/powerpoint/2010/main" val="2638452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571743" cy="548894"/>
          </a:xfrm>
        </p:spPr>
        <p:txBody>
          <a:bodyPr>
            <a:normAutofit/>
          </a:bodyPr>
          <a:lstStyle/>
          <a:p>
            <a:r>
              <a:rPr lang="es-ES_tradnl" dirty="0"/>
              <a:t>4. Documentándonos sobre las apuestas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2213113" y="1444322"/>
            <a:ext cx="8535641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 España, los locales de apuestas facturan alrededor de 60 millones de euros al año.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2213113" y="1928300"/>
            <a:ext cx="8535641" cy="65583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Problemas financieros, sociales, laborales, mentales o familiares son algunas de las consecuencias de la ludopatía.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2213113" y="2646093"/>
            <a:ext cx="8535641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 gente que juega cada vez empieza más joven.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1727182" y="899288"/>
            <a:ext cx="9021573" cy="4569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bg1"/>
                </a:solidFill>
                <a:latin typeface="+mj-lt"/>
              </a:rPr>
              <a:t>¿Son ciertos estos datos sobre el impacto de las apuestas en España?</a:t>
            </a:r>
          </a:p>
        </p:txBody>
      </p:sp>
      <p:sp>
        <p:nvSpPr>
          <p:cNvPr id="9" name="Rectángulo 12">
            <a:extLst>
              <a:ext uri="{FF2B5EF4-FFF2-40B4-BE49-F238E27FC236}">
                <a16:creationId xmlns:a16="http://schemas.microsoft.com/office/drawing/2014/main" id="{FA94237A-F192-671C-EFA1-9738AAB85C56}"/>
              </a:ext>
            </a:extLst>
          </p:cNvPr>
          <p:cNvSpPr/>
          <p:nvPr/>
        </p:nvSpPr>
        <p:spPr>
          <a:xfrm>
            <a:off x="2213113" y="3124652"/>
            <a:ext cx="8535641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2,5% de la población española tiene problemas con el juego.</a:t>
            </a:r>
          </a:p>
        </p:txBody>
      </p:sp>
      <p:sp>
        <p:nvSpPr>
          <p:cNvPr id="10" name="Rectángulo 12">
            <a:extLst>
              <a:ext uri="{FF2B5EF4-FFF2-40B4-BE49-F238E27FC236}">
                <a16:creationId xmlns:a16="http://schemas.microsoft.com/office/drawing/2014/main" id="{114624B4-EC4F-2404-6136-2229A8DB17CE}"/>
              </a:ext>
            </a:extLst>
          </p:cNvPr>
          <p:cNvSpPr/>
          <p:nvPr/>
        </p:nvSpPr>
        <p:spPr>
          <a:xfrm>
            <a:off x="2213113" y="3613158"/>
            <a:ext cx="8535641" cy="65583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Las casas de apuestas patrocinan, aproximadamente, un 20 % de los principales equipos de fútbol europeos.</a:t>
            </a:r>
          </a:p>
        </p:txBody>
      </p:sp>
      <p:sp>
        <p:nvSpPr>
          <p:cNvPr id="14" name="Rectángulo 12">
            <a:extLst>
              <a:ext uri="{FF2B5EF4-FFF2-40B4-BE49-F238E27FC236}">
                <a16:creationId xmlns:a16="http://schemas.microsoft.com/office/drawing/2014/main" id="{8052AB85-FDBA-7545-2C92-9D7BBAB74A0B}"/>
              </a:ext>
            </a:extLst>
          </p:cNvPr>
          <p:cNvSpPr/>
          <p:nvPr/>
        </p:nvSpPr>
        <p:spPr>
          <a:xfrm>
            <a:off x="2213113" y="4327889"/>
            <a:ext cx="8535641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público meta de las casas de apuestas es la gente en paro y de los barrios obreros.</a:t>
            </a:r>
          </a:p>
        </p:txBody>
      </p:sp>
      <p:sp>
        <p:nvSpPr>
          <p:cNvPr id="15" name="Rectángulo 12">
            <a:extLst>
              <a:ext uri="{FF2B5EF4-FFF2-40B4-BE49-F238E27FC236}">
                <a16:creationId xmlns:a16="http://schemas.microsoft.com/office/drawing/2014/main" id="{D41907D5-5625-A936-A278-7DA8A200B91B}"/>
              </a:ext>
            </a:extLst>
          </p:cNvPr>
          <p:cNvSpPr/>
          <p:nvPr/>
        </p:nvSpPr>
        <p:spPr>
          <a:xfrm>
            <a:off x="2213113" y="4822642"/>
            <a:ext cx="8535641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 España todavía no existe una regulación para las apuestas en línea.</a:t>
            </a:r>
          </a:p>
        </p:txBody>
      </p:sp>
      <p:sp>
        <p:nvSpPr>
          <p:cNvPr id="16" name="Rectángulo 12">
            <a:extLst>
              <a:ext uri="{FF2B5EF4-FFF2-40B4-BE49-F238E27FC236}">
                <a16:creationId xmlns:a16="http://schemas.microsoft.com/office/drawing/2014/main" id="{34BD6F37-7D9A-D334-083F-854AD4553AB8}"/>
              </a:ext>
            </a:extLst>
          </p:cNvPr>
          <p:cNvSpPr/>
          <p:nvPr/>
        </p:nvSpPr>
        <p:spPr>
          <a:xfrm>
            <a:off x="2213113" y="5317395"/>
            <a:ext cx="8535641" cy="65583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 Andalucía está prohibido instalar una casa de apuestas a menos de 150 metros de los colegios e institutos.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5D80AA13-42F9-3D32-E897-4FB848D07591}"/>
              </a:ext>
            </a:extLst>
          </p:cNvPr>
          <p:cNvSpPr/>
          <p:nvPr/>
        </p:nvSpPr>
        <p:spPr>
          <a:xfrm>
            <a:off x="1727182" y="1433547"/>
            <a:ext cx="373467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1.</a:t>
            </a: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3E4986C0-D37F-34F5-9382-BC5FF48D5BA5}"/>
              </a:ext>
            </a:extLst>
          </p:cNvPr>
          <p:cNvSpPr/>
          <p:nvPr/>
        </p:nvSpPr>
        <p:spPr>
          <a:xfrm>
            <a:off x="1727181" y="1928300"/>
            <a:ext cx="373467" cy="65583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2.</a:t>
            </a:r>
          </a:p>
        </p:txBody>
      </p:sp>
      <p:sp>
        <p:nvSpPr>
          <p:cNvPr id="20" name="Rectángulo 10">
            <a:extLst>
              <a:ext uri="{FF2B5EF4-FFF2-40B4-BE49-F238E27FC236}">
                <a16:creationId xmlns:a16="http://schemas.microsoft.com/office/drawing/2014/main" id="{9E62BAA1-CFCB-EA41-B5D3-0F9BD9B542FB}"/>
              </a:ext>
            </a:extLst>
          </p:cNvPr>
          <p:cNvSpPr/>
          <p:nvPr/>
        </p:nvSpPr>
        <p:spPr>
          <a:xfrm>
            <a:off x="1727180" y="2645856"/>
            <a:ext cx="373467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3.</a:t>
            </a:r>
          </a:p>
        </p:txBody>
      </p:sp>
      <p:sp>
        <p:nvSpPr>
          <p:cNvPr id="21" name="Rectángulo 10">
            <a:extLst>
              <a:ext uri="{FF2B5EF4-FFF2-40B4-BE49-F238E27FC236}">
                <a16:creationId xmlns:a16="http://schemas.microsoft.com/office/drawing/2014/main" id="{599CE479-FB8D-8031-DACF-7AC1CABE4479}"/>
              </a:ext>
            </a:extLst>
          </p:cNvPr>
          <p:cNvSpPr/>
          <p:nvPr/>
        </p:nvSpPr>
        <p:spPr>
          <a:xfrm>
            <a:off x="1727179" y="3124652"/>
            <a:ext cx="373467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4.</a:t>
            </a:r>
          </a:p>
        </p:txBody>
      </p:sp>
      <p:sp>
        <p:nvSpPr>
          <p:cNvPr id="22" name="Rectángulo 10">
            <a:extLst>
              <a:ext uri="{FF2B5EF4-FFF2-40B4-BE49-F238E27FC236}">
                <a16:creationId xmlns:a16="http://schemas.microsoft.com/office/drawing/2014/main" id="{4D5EC491-FB01-CC64-3A09-6919F9722289}"/>
              </a:ext>
            </a:extLst>
          </p:cNvPr>
          <p:cNvSpPr/>
          <p:nvPr/>
        </p:nvSpPr>
        <p:spPr>
          <a:xfrm>
            <a:off x="1727178" y="3613158"/>
            <a:ext cx="373467" cy="6607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5.</a:t>
            </a: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9A56F533-34CE-B5DF-FD30-701C4547E974}"/>
              </a:ext>
            </a:extLst>
          </p:cNvPr>
          <p:cNvSpPr/>
          <p:nvPr/>
        </p:nvSpPr>
        <p:spPr>
          <a:xfrm>
            <a:off x="1727178" y="4327889"/>
            <a:ext cx="373467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6.</a:t>
            </a:r>
          </a:p>
        </p:txBody>
      </p:sp>
      <p:sp>
        <p:nvSpPr>
          <p:cNvPr id="24" name="Rectángulo 10">
            <a:extLst>
              <a:ext uri="{FF2B5EF4-FFF2-40B4-BE49-F238E27FC236}">
                <a16:creationId xmlns:a16="http://schemas.microsoft.com/office/drawing/2014/main" id="{C600AE69-DF50-3ED5-A3F6-CCCC8EEDD7E3}"/>
              </a:ext>
            </a:extLst>
          </p:cNvPr>
          <p:cNvSpPr/>
          <p:nvPr/>
        </p:nvSpPr>
        <p:spPr>
          <a:xfrm>
            <a:off x="1727178" y="4815757"/>
            <a:ext cx="373467" cy="42202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7.</a:t>
            </a:r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75DF5AED-6AC0-4964-A2A7-D585C7385C86}"/>
              </a:ext>
            </a:extLst>
          </p:cNvPr>
          <p:cNvSpPr/>
          <p:nvPr/>
        </p:nvSpPr>
        <p:spPr>
          <a:xfrm>
            <a:off x="1727177" y="5312528"/>
            <a:ext cx="373467" cy="6607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9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8.</a:t>
            </a:r>
          </a:p>
        </p:txBody>
      </p:sp>
    </p:spTree>
    <p:extLst>
      <p:ext uri="{BB962C8B-B14F-4D97-AF65-F5344CB8AC3E}">
        <p14:creationId xmlns:p14="http://schemas.microsoft.com/office/powerpoint/2010/main" val="3867943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4. Documentándonos sobre las apuestas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422789B-BE69-EB91-3CC0-3CAB6A0DD080}"/>
              </a:ext>
            </a:extLst>
          </p:cNvPr>
          <p:cNvSpPr/>
          <p:nvPr/>
        </p:nvSpPr>
        <p:spPr>
          <a:xfrm>
            <a:off x="1676401" y="2719136"/>
            <a:ext cx="92686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https://www.youtube.com/watch?v=qEd4NjU2EeQ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345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4. Documentándonos sobre las apuestas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6" name="Rectángulo 16">
            <a:extLst>
              <a:ext uri="{FF2B5EF4-FFF2-40B4-BE49-F238E27FC236}">
                <a16:creationId xmlns:a16="http://schemas.microsoft.com/office/drawing/2014/main" id="{18FC30D6-7A31-EAE2-9165-353619B6B7D1}"/>
              </a:ext>
            </a:extLst>
          </p:cNvPr>
          <p:cNvSpPr/>
          <p:nvPr/>
        </p:nvSpPr>
        <p:spPr>
          <a:xfrm>
            <a:off x="2008611" y="1219813"/>
            <a:ext cx="4590971" cy="5488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Casas de apuestas en nuestro entorno</a:t>
            </a:r>
          </a:p>
        </p:txBody>
      </p:sp>
      <p:sp>
        <p:nvSpPr>
          <p:cNvPr id="8" name="Rectángulo 17">
            <a:extLst>
              <a:ext uri="{FF2B5EF4-FFF2-40B4-BE49-F238E27FC236}">
                <a16:creationId xmlns:a16="http://schemas.microsoft.com/office/drawing/2014/main" id="{CA17E777-F5B9-BA42-7228-991C7DE93C0D}"/>
              </a:ext>
            </a:extLst>
          </p:cNvPr>
          <p:cNvSpPr/>
          <p:nvPr/>
        </p:nvSpPr>
        <p:spPr>
          <a:xfrm>
            <a:off x="1930401" y="1155125"/>
            <a:ext cx="8746048" cy="467671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4ABB6CBF-ED83-48FB-3FC4-A64D0FC77541}"/>
              </a:ext>
            </a:extLst>
          </p:cNvPr>
          <p:cNvSpPr/>
          <p:nvPr/>
        </p:nvSpPr>
        <p:spPr>
          <a:xfrm>
            <a:off x="2898818" y="5055618"/>
            <a:ext cx="319718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¿Existe una Ley del juego?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93315CD8-D8B2-06A3-DF46-7D26E3B977CD}"/>
              </a:ext>
            </a:extLst>
          </p:cNvPr>
          <p:cNvSpPr/>
          <p:nvPr/>
        </p:nvSpPr>
        <p:spPr>
          <a:xfrm>
            <a:off x="7236693" y="4504159"/>
            <a:ext cx="319718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¿Qué estrategias utilizan? 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35FA98DB-640A-E9FA-4771-0DC45A6D3E99}"/>
              </a:ext>
            </a:extLst>
          </p:cNvPr>
          <p:cNvSpPr/>
          <p:nvPr/>
        </p:nvSpPr>
        <p:spPr>
          <a:xfrm>
            <a:off x="7982852" y="1676273"/>
            <a:ext cx="1835427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¿Cuántas hay?</a:t>
            </a:r>
          </a:p>
        </p:txBody>
      </p:sp>
      <p:sp>
        <p:nvSpPr>
          <p:cNvPr id="9" name="Rectángulo 10">
            <a:extLst>
              <a:ext uri="{FF2B5EF4-FFF2-40B4-BE49-F238E27FC236}">
                <a16:creationId xmlns:a16="http://schemas.microsoft.com/office/drawing/2014/main" id="{A4B903BC-BBA4-332A-74C3-B0EB9165B3CB}"/>
              </a:ext>
            </a:extLst>
          </p:cNvPr>
          <p:cNvSpPr/>
          <p:nvPr/>
        </p:nvSpPr>
        <p:spPr>
          <a:xfrm>
            <a:off x="2898818" y="2198663"/>
            <a:ext cx="2274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¿Cuánto facturan?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34665A0-3EBC-258F-3946-3D3B610077B1}"/>
              </a:ext>
            </a:extLst>
          </p:cNvPr>
          <p:cNvSpPr/>
          <p:nvPr/>
        </p:nvSpPr>
        <p:spPr>
          <a:xfrm>
            <a:off x="6135056" y="2844677"/>
            <a:ext cx="319718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¿En dónde se encuentran?</a:t>
            </a: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0102A05D-0887-52A3-95C2-FF6A7FA2E0A5}"/>
              </a:ext>
            </a:extLst>
          </p:cNvPr>
          <p:cNvSpPr/>
          <p:nvPr/>
        </p:nvSpPr>
        <p:spPr>
          <a:xfrm>
            <a:off x="2239157" y="3766286"/>
            <a:ext cx="436841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¿Cómo ha evolucionado la industria? </a:t>
            </a:r>
          </a:p>
        </p:txBody>
      </p:sp>
    </p:spTree>
    <p:extLst>
      <p:ext uri="{BB962C8B-B14F-4D97-AF65-F5344CB8AC3E}">
        <p14:creationId xmlns:p14="http://schemas.microsoft.com/office/powerpoint/2010/main" val="2227478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Apuestas a nuestro alrededor: ¿cuánto sabemos?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15</a:t>
            </a:fld>
            <a:endParaRPr lang="es-ES_tradnl" dirty="0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D4C3072C-0F62-253E-6606-81B5022C8D91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Una postura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reconstruida</a:t>
            </a:r>
            <a:r>
              <a:rPr lang="es-ES_tradnl" sz="4000" dirty="0"/>
              <a:t> en torno a las apuestas</a:t>
            </a:r>
          </a:p>
        </p:txBody>
      </p:sp>
    </p:spTree>
    <p:extLst>
      <p:ext uri="{BB962C8B-B14F-4D97-AF65-F5344CB8AC3E}">
        <p14:creationId xmlns:p14="http://schemas.microsoft.com/office/powerpoint/2010/main" val="3056580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Apuestas a nuestro alrededor: ¿cuánto sabemos?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16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9879127-AC09-A534-123B-CE2BDC456A8A}"/>
              </a:ext>
            </a:extLst>
          </p:cNvPr>
          <p:cNvSpPr txBox="1">
            <a:spLocks/>
          </p:cNvSpPr>
          <p:nvPr/>
        </p:nvSpPr>
        <p:spPr>
          <a:xfrm>
            <a:off x="6810531" y="4412586"/>
            <a:ext cx="5381469" cy="14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pple Symbols" panose="02000000000000000000" pitchFamily="2" charset="-79"/>
              <a:buNone/>
            </a:pPr>
            <a:endParaRPr lang="es-ES_tradnl" dirty="0"/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0D2AF707-8B8B-47A9-3E56-196F35D13862}"/>
              </a:ext>
            </a:extLst>
          </p:cNvPr>
          <p:cNvSpPr/>
          <p:nvPr/>
        </p:nvSpPr>
        <p:spPr>
          <a:xfrm>
            <a:off x="3432175" y="286360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Preparar un cuestionario</a:t>
            </a:r>
          </a:p>
        </p:txBody>
      </p:sp>
      <p:sp>
        <p:nvSpPr>
          <p:cNvPr id="7" name="Rectángulo 11">
            <a:extLst>
              <a:ext uri="{FF2B5EF4-FFF2-40B4-BE49-F238E27FC236}">
                <a16:creationId xmlns:a16="http://schemas.microsoft.com/office/drawing/2014/main" id="{3DB7C580-F90B-1A72-772D-E1E66F8F054B}"/>
              </a:ext>
            </a:extLst>
          </p:cNvPr>
          <p:cNvSpPr/>
          <p:nvPr/>
        </p:nvSpPr>
        <p:spPr>
          <a:xfrm>
            <a:off x="4255559" y="357113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Recabar datos</a:t>
            </a:r>
          </a:p>
        </p:txBody>
      </p:sp>
      <p:sp>
        <p:nvSpPr>
          <p:cNvPr id="9" name="Rectángulo 12">
            <a:extLst>
              <a:ext uri="{FF2B5EF4-FFF2-40B4-BE49-F238E27FC236}">
                <a16:creationId xmlns:a16="http://schemas.microsoft.com/office/drawing/2014/main" id="{8718CA07-BABD-39FE-0277-A649A3CD4F94}"/>
              </a:ext>
            </a:extLst>
          </p:cNvPr>
          <p:cNvSpPr/>
          <p:nvPr/>
        </p:nvSpPr>
        <p:spPr>
          <a:xfrm>
            <a:off x="5095495" y="427866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Diseñar una infografía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5A5AA4F6-2533-C6D5-9D13-01A083D22B48}"/>
              </a:ext>
            </a:extLst>
          </p:cNvPr>
          <p:cNvSpPr/>
          <p:nvPr/>
        </p:nvSpPr>
        <p:spPr>
          <a:xfrm>
            <a:off x="2649182" y="1659385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Manos a la obra</a:t>
            </a:r>
          </a:p>
        </p:txBody>
      </p:sp>
      <p:sp>
        <p:nvSpPr>
          <p:cNvPr id="12" name="Rectángulo 12">
            <a:extLst>
              <a:ext uri="{FF2B5EF4-FFF2-40B4-BE49-F238E27FC236}">
                <a16:creationId xmlns:a16="http://schemas.microsoft.com/office/drawing/2014/main" id="{CD8367C0-02BD-048A-6C89-A517CC3D7808}"/>
              </a:ext>
            </a:extLst>
          </p:cNvPr>
          <p:cNvSpPr/>
          <p:nvPr/>
        </p:nvSpPr>
        <p:spPr>
          <a:xfrm>
            <a:off x="5911565" y="4992389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Compartir y reflexionar</a:t>
            </a:r>
          </a:p>
        </p:txBody>
      </p:sp>
    </p:spTree>
    <p:extLst>
      <p:ext uri="{BB962C8B-B14F-4D97-AF65-F5344CB8AC3E}">
        <p14:creationId xmlns:p14="http://schemas.microsoft.com/office/powerpoint/2010/main" val="2370611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723321"/>
            <a:ext cx="6320880" cy="1205934"/>
          </a:xfrm>
        </p:spPr>
        <p:txBody>
          <a:bodyPr/>
          <a:lstStyle/>
          <a:p>
            <a:r>
              <a:rPr lang="es-ES_tradnl" dirty="0"/>
              <a:t>Las apuestas y la salud pública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B259CA-4FE7-C33D-00E2-40139D5EB2C6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36089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453-7AEB-91D3-DF53-BB2DA4A5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46B665-6286-F5E3-9CB3-E7224563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215" y="1279873"/>
            <a:ext cx="10074485" cy="4868833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Lo que sabemos sobre las apuestas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Tu vida en (un) juego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Las apuestas en nuestro entorno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Documentándonos sobre las apuestas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Apuestas a nuestro alrededor: ¿cuánto sabemos?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4D401-0001-DCDA-EEB1-B0C90BE9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248AD6-FC4B-213A-6D07-D8F6649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166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1. Lo que sabemos sobre las apuestas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nos sugiere la palabra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apuesta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069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6B44154-BE6C-C713-2819-0EC828F4B67B}"/>
              </a:ext>
            </a:extLst>
          </p:cNvPr>
          <p:cNvSpPr/>
          <p:nvPr/>
        </p:nvSpPr>
        <p:spPr>
          <a:xfrm>
            <a:off x="1676401" y="2719136"/>
            <a:ext cx="92686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https://www.youtube.com/watch?v=EqR7yEFZ7rU&amp;embeds_referring_euri=https%3A%2F%2Fhubblecontent.osi.office.net%2F&amp;source_ve_path=MjM4NTE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802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7827DDF6-4BE1-1FD6-2C16-D10AFAD830E0}"/>
              </a:ext>
            </a:extLst>
          </p:cNvPr>
          <p:cNvSpPr/>
          <p:nvPr/>
        </p:nvSpPr>
        <p:spPr>
          <a:xfrm>
            <a:off x="1681315" y="2615844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Protagonista</a:t>
            </a:r>
          </a:p>
        </p:txBody>
      </p:sp>
      <p:sp>
        <p:nvSpPr>
          <p:cNvPr id="6" name="Rectángulo 16">
            <a:extLst>
              <a:ext uri="{FF2B5EF4-FFF2-40B4-BE49-F238E27FC236}">
                <a16:creationId xmlns:a16="http://schemas.microsoft.com/office/drawing/2014/main" id="{17DBB23E-6ABA-48C8-1188-166B3BF697B1}"/>
              </a:ext>
            </a:extLst>
          </p:cNvPr>
          <p:cNvSpPr/>
          <p:nvPr/>
        </p:nvSpPr>
        <p:spPr>
          <a:xfrm>
            <a:off x="2943979" y="1297862"/>
            <a:ext cx="6591145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disciplina, hedonismo, fracaso, diversión, </a:t>
            </a:r>
          </a:p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emoción, tristeza, éxito, aburrimiento</a:t>
            </a:r>
          </a:p>
        </p:txBody>
      </p:sp>
      <p:sp>
        <p:nvSpPr>
          <p:cNvPr id="7" name="Rectángulo 17">
            <a:extLst>
              <a:ext uri="{FF2B5EF4-FFF2-40B4-BE49-F238E27FC236}">
                <a16:creationId xmlns:a16="http://schemas.microsoft.com/office/drawing/2014/main" id="{868F3B96-7408-8262-9126-A914EC482645}"/>
              </a:ext>
            </a:extLst>
          </p:cNvPr>
          <p:cNvSpPr/>
          <p:nvPr/>
        </p:nvSpPr>
        <p:spPr>
          <a:xfrm>
            <a:off x="1681315" y="3487065"/>
            <a:ext cx="4374373" cy="217631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C3CCD230-52A0-09B1-FDC3-987404918202}"/>
              </a:ext>
            </a:extLst>
          </p:cNvPr>
          <p:cNvSpPr/>
          <p:nvPr/>
        </p:nvSpPr>
        <p:spPr>
          <a:xfrm>
            <a:off x="6372288" y="2615844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Amigos del protagonista</a:t>
            </a:r>
          </a:p>
        </p:txBody>
      </p:sp>
      <p:sp>
        <p:nvSpPr>
          <p:cNvPr id="12" name="Rectángulo 17">
            <a:extLst>
              <a:ext uri="{FF2B5EF4-FFF2-40B4-BE49-F238E27FC236}">
                <a16:creationId xmlns:a16="http://schemas.microsoft.com/office/drawing/2014/main" id="{021800A8-7975-7EF3-00FE-E10FFD486F68}"/>
              </a:ext>
            </a:extLst>
          </p:cNvPr>
          <p:cNvSpPr/>
          <p:nvPr/>
        </p:nvSpPr>
        <p:spPr>
          <a:xfrm>
            <a:off x="6372287" y="3487065"/>
            <a:ext cx="4374373" cy="217631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1114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¿Lo mejor de ganar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es contarlo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6331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239D7115-0566-80A3-CA6C-1D6D459243AE}"/>
              </a:ext>
            </a:extLst>
          </p:cNvPr>
          <p:cNvSpPr/>
          <p:nvPr/>
        </p:nvSpPr>
        <p:spPr>
          <a:xfrm>
            <a:off x="2005778" y="1906355"/>
            <a:ext cx="482272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¿Qué es lo mejor de ganar? ¿Y lo peor?</a:t>
            </a:r>
          </a:p>
        </p:txBody>
      </p:sp>
      <p:sp>
        <p:nvSpPr>
          <p:cNvPr id="9" name="Rectángulo 10">
            <a:extLst>
              <a:ext uri="{FF2B5EF4-FFF2-40B4-BE49-F238E27FC236}">
                <a16:creationId xmlns:a16="http://schemas.microsoft.com/office/drawing/2014/main" id="{498F2F96-D087-7F3A-719B-79DF95A69945}"/>
              </a:ext>
            </a:extLst>
          </p:cNvPr>
          <p:cNvSpPr/>
          <p:nvPr/>
        </p:nvSpPr>
        <p:spPr>
          <a:xfrm>
            <a:off x="4557251" y="2968596"/>
            <a:ext cx="5928851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¿La gente que juega de forma ludópata lo cuenta? 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8E7F629A-2C29-9EA1-06F7-9A6D6FB1AF6E}"/>
              </a:ext>
            </a:extLst>
          </p:cNvPr>
          <p:cNvSpPr/>
          <p:nvPr/>
        </p:nvSpPr>
        <p:spPr>
          <a:xfrm>
            <a:off x="1767696" y="3993766"/>
            <a:ext cx="7787150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¿Algunos de ellos representan una vida desestructurada? ¿Por qué? 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6B03273-51DD-C978-0D53-4F2A6E1B63A4}"/>
              </a:ext>
            </a:extLst>
          </p:cNvPr>
          <p:cNvSpPr/>
          <p:nvPr/>
        </p:nvSpPr>
        <p:spPr>
          <a:xfrm>
            <a:off x="4133204" y="5056007"/>
            <a:ext cx="6843251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¿Qué significa tener una vida (des)estructurada? ¿Por qué?</a:t>
            </a:r>
          </a:p>
        </p:txBody>
      </p:sp>
    </p:spTree>
    <p:extLst>
      <p:ext uri="{BB962C8B-B14F-4D97-AF65-F5344CB8AC3E}">
        <p14:creationId xmlns:p14="http://schemas.microsoft.com/office/powerpoint/2010/main" val="2720834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En el vídeo, 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problemas se asocian</a:t>
            </a:r>
            <a:r>
              <a:rPr lang="es-ES_tradnl" sz="4000" dirty="0"/>
              <a:t> con las apuestas?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28398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Tu vida en (un) juego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3133423-6E75-3A91-AC59-B15CC5A81EAA}"/>
              </a:ext>
            </a:extLst>
          </p:cNvPr>
          <p:cNvSpPr/>
          <p:nvPr/>
        </p:nvSpPr>
        <p:spPr>
          <a:xfrm>
            <a:off x="1676401" y="2719136"/>
            <a:ext cx="92686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de nuevo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https://www.youtube.com/watch?v=EqR7yEFZ7rU&amp;embeds_referring_euri=https%3A%2F%2Fhubblecontent.osi.office.net%2F&amp;source_ve_path=MjM4NTE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4360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YPV2VAMHAHS5-650476877-2584</_dlc_DocId>
    <_dlc_DocIdUrl xmlns="72f89b70-f9a4-4cbd-bff7-7891ba7b9fc3">
      <Url>https://sharepoint.uni-goettingen.de/projects/criterion/_layouts/15/DocIdRedir.aspx?ID=YPV2VAMHAHS5-650476877-2584</Url>
      <Description>YPV2VAMHAHS5-650476877-2584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CF6981-1A3A-4A5F-AB6F-99D8C0D98F3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0DC9A2B-FB38-43C2-889A-5EC723033D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0713DE-520F-4121-BE95-E71CC646D434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4.xml><?xml version="1.0" encoding="utf-8"?>
<ds:datastoreItem xmlns:ds="http://schemas.openxmlformats.org/officeDocument/2006/customXml" ds:itemID="{AD8AFBC0-719C-4D50-AF68-BEC278D0A7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450</TotalTime>
  <Words>872</Words>
  <Application>Microsoft Office PowerPoint</Application>
  <PresentationFormat>Panorámica</PresentationFormat>
  <Paragraphs>126</Paragraphs>
  <Slides>17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Apple Symbols</vt:lpstr>
      <vt:lpstr>Arial</vt:lpstr>
      <vt:lpstr>Calibri</vt:lpstr>
      <vt:lpstr>Calibri Light</vt:lpstr>
      <vt:lpstr>Century Gothic</vt:lpstr>
      <vt:lpstr>Courier New</vt:lpstr>
      <vt:lpstr>Times</vt:lpstr>
      <vt:lpstr>Tema de Office</vt:lpstr>
      <vt:lpstr>Las apuestas y la salud pública</vt:lpstr>
      <vt:lpstr>Contenido</vt:lpstr>
      <vt:lpstr>1. Lo que sabemos sobre las apuestas</vt:lpstr>
      <vt:lpstr>2. Tu vida en (un) juego</vt:lpstr>
      <vt:lpstr>2. Tu vida en (un) juego</vt:lpstr>
      <vt:lpstr>2. Tu vida en (un) juego</vt:lpstr>
      <vt:lpstr>2. Tu vida en (un) juego</vt:lpstr>
      <vt:lpstr>2. Tu vida en (un) juego</vt:lpstr>
      <vt:lpstr>2. Tu vida en (un) juego</vt:lpstr>
      <vt:lpstr>3. Las apuestas en nuestro entorno</vt:lpstr>
      <vt:lpstr>3. Las apuestas en nuestro entorno</vt:lpstr>
      <vt:lpstr>4. Documentándonos sobre las apuestas</vt:lpstr>
      <vt:lpstr>4. Documentándonos sobre las apuestas</vt:lpstr>
      <vt:lpstr>4. Documentándonos sobre las apuestas</vt:lpstr>
      <vt:lpstr>5. Apuestas a nuestro alrededor: ¿cuánto sabemos?</vt:lpstr>
      <vt:lpstr>5. Apuestas a nuestro alrededor: ¿cuánto sabemos?</vt:lpstr>
      <vt:lpstr>Las apuestas y la salud pública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25</cp:revision>
  <dcterms:created xsi:type="dcterms:W3CDTF">2024-07-26T12:39:53Z</dcterms:created>
  <dcterms:modified xsi:type="dcterms:W3CDTF">2026-03-23T20:54:39Z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ea58490c-0045-480c-8ca7-3aad9b69220e</vt:lpwstr>
  </property>
</Properties>
</file>