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5"/>
  </p:notesMasterIdLst>
  <p:sldIdLst>
    <p:sldId id="305" r:id="rId6"/>
    <p:sldId id="326" r:id="rId7"/>
    <p:sldId id="306" r:id="rId8"/>
    <p:sldId id="328" r:id="rId9"/>
    <p:sldId id="316" r:id="rId10"/>
    <p:sldId id="329" r:id="rId11"/>
    <p:sldId id="331" r:id="rId12"/>
    <p:sldId id="325" r:id="rId13"/>
    <p:sldId id="321" r:id="rId14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45" d="100"/>
          <a:sy n="45" d="100"/>
        </p:scale>
        <p:origin x="1500" y="27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03487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996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1693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3366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53683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56395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82308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vanguardia.com/cultura/20190320/461140462148/felicidad-dia-internacional-libros-happycracia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0C25EC8-F99D-45B2-AD6B-418E5DF89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5560" y="2713581"/>
            <a:ext cx="6745262" cy="1205934"/>
          </a:xfrm>
        </p:spPr>
        <p:txBody>
          <a:bodyPr/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360FB1-21B0-7EFB-C989-93EE796867D0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significa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ser feliz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</p:spTree>
    <p:extLst>
      <p:ext uri="{BB962C8B-B14F-4D97-AF65-F5344CB8AC3E}">
        <p14:creationId xmlns:p14="http://schemas.microsoft.com/office/powerpoint/2010/main" val="10578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02E57FD5-459D-1506-2A62-5AD9E014A22E}"/>
              </a:ext>
            </a:extLst>
          </p:cNvPr>
          <p:cNvSpPr/>
          <p:nvPr/>
        </p:nvSpPr>
        <p:spPr>
          <a:xfrm>
            <a:off x="3432175" y="286360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Ir a una librería</a:t>
            </a:r>
          </a:p>
        </p:txBody>
      </p:sp>
      <p:sp>
        <p:nvSpPr>
          <p:cNvPr id="9" name="Rectángulo 11">
            <a:extLst>
              <a:ext uri="{FF2B5EF4-FFF2-40B4-BE49-F238E27FC236}">
                <a16:creationId xmlns:a16="http://schemas.microsoft.com/office/drawing/2014/main" id="{7F9EE2A5-91F8-1456-409E-6C7989CDD5AB}"/>
              </a:ext>
            </a:extLst>
          </p:cNvPr>
          <p:cNvSpPr/>
          <p:nvPr/>
        </p:nvSpPr>
        <p:spPr>
          <a:xfrm>
            <a:off x="4255559" y="357113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Tomar fotos de la oferta</a:t>
            </a:r>
          </a:p>
        </p:txBody>
      </p:sp>
      <p:sp>
        <p:nvSpPr>
          <p:cNvPr id="10" name="Rectángulo 12">
            <a:extLst>
              <a:ext uri="{FF2B5EF4-FFF2-40B4-BE49-F238E27FC236}">
                <a16:creationId xmlns:a16="http://schemas.microsoft.com/office/drawing/2014/main" id="{B4A9C7EA-4026-8E57-B0C6-4A0FB3F905A6}"/>
              </a:ext>
            </a:extLst>
          </p:cNvPr>
          <p:cNvSpPr/>
          <p:nvPr/>
        </p:nvSpPr>
        <p:spPr>
          <a:xfrm>
            <a:off x="5095495" y="427866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Traer el material visual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6EE02609-F537-AE6E-AAE0-A0C524D59A8C}"/>
              </a:ext>
            </a:extLst>
          </p:cNvPr>
          <p:cNvSpPr/>
          <p:nvPr/>
        </p:nvSpPr>
        <p:spPr>
          <a:xfrm>
            <a:off x="2649182" y="1659385"/>
            <a:ext cx="4732849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dirty="0">
                <a:solidFill>
                  <a:schemeClr val="bg1"/>
                </a:solidFill>
                <a:latin typeface="+mj-lt"/>
              </a:rPr>
              <a:t>Manos a la obra</a:t>
            </a:r>
          </a:p>
        </p:txBody>
      </p:sp>
      <p:sp>
        <p:nvSpPr>
          <p:cNvPr id="12" name="Rectángulo 12">
            <a:extLst>
              <a:ext uri="{FF2B5EF4-FFF2-40B4-BE49-F238E27FC236}">
                <a16:creationId xmlns:a16="http://schemas.microsoft.com/office/drawing/2014/main" id="{BFA65CAD-3EEF-D32B-FB9A-2A97C2516C0B}"/>
              </a:ext>
            </a:extLst>
          </p:cNvPr>
          <p:cNvSpPr/>
          <p:nvPr/>
        </p:nvSpPr>
        <p:spPr>
          <a:xfrm>
            <a:off x="5911565" y="4992389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Reflexionar en clase</a:t>
            </a:r>
          </a:p>
        </p:txBody>
      </p:sp>
    </p:spTree>
    <p:extLst>
      <p:ext uri="{BB962C8B-B14F-4D97-AF65-F5344CB8AC3E}">
        <p14:creationId xmlns:p14="http://schemas.microsoft.com/office/powerpoint/2010/main" val="80042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EB4568EE-BB63-5EA2-455C-7364D64220FF}"/>
              </a:ext>
            </a:extLst>
          </p:cNvPr>
          <p:cNvSpPr/>
          <p:nvPr/>
        </p:nvSpPr>
        <p:spPr>
          <a:xfrm>
            <a:off x="2258445" y="2217275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9B92D80E-0F73-E187-8CB4-BACE96CB7FDC}"/>
              </a:ext>
            </a:extLst>
          </p:cNvPr>
          <p:cNvSpPr/>
          <p:nvPr/>
        </p:nvSpPr>
        <p:spPr>
          <a:xfrm>
            <a:off x="2258445" y="1235548"/>
            <a:ext cx="7817887" cy="7366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+mj-lt"/>
              </a:rPr>
              <a:t>Preguntas que nos generan las fotografías de la librería</a:t>
            </a:r>
            <a:endParaRPr lang="es-ES_tradnl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7DDF6618-E506-2A68-17D9-67BDD505756F}"/>
              </a:ext>
            </a:extLst>
          </p:cNvPr>
          <p:cNvSpPr/>
          <p:nvPr/>
        </p:nvSpPr>
        <p:spPr>
          <a:xfrm>
            <a:off x="2258445" y="3015134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DB938A85-B800-5AB8-ADC4-749809409621}"/>
              </a:ext>
            </a:extLst>
          </p:cNvPr>
          <p:cNvSpPr/>
          <p:nvPr/>
        </p:nvSpPr>
        <p:spPr>
          <a:xfrm>
            <a:off x="2258445" y="3812993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416041B3-290B-FB65-F6F0-5630CE77E217}"/>
              </a:ext>
            </a:extLst>
          </p:cNvPr>
          <p:cNvSpPr/>
          <p:nvPr/>
        </p:nvSpPr>
        <p:spPr>
          <a:xfrm>
            <a:off x="2258445" y="4610852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71605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B44EAFAD-89F3-78E3-DC96-557ECD587C22}"/>
              </a:ext>
            </a:extLst>
          </p:cNvPr>
          <p:cNvSpPr/>
          <p:nvPr/>
        </p:nvSpPr>
        <p:spPr>
          <a:xfrm rot="5400000">
            <a:off x="1646395" y="1885468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incómodo</a:t>
            </a: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BAC93138-068C-1AEF-9D91-B55D50A0B4C0}"/>
              </a:ext>
            </a:extLst>
          </p:cNvPr>
          <p:cNvSpPr/>
          <p:nvPr/>
        </p:nvSpPr>
        <p:spPr>
          <a:xfrm rot="5400000">
            <a:off x="2676087" y="3649207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17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confuso</a:t>
            </a:r>
            <a:endParaRPr lang="es-ES_tradnl" sz="17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Hexágono 13">
            <a:extLst>
              <a:ext uri="{FF2B5EF4-FFF2-40B4-BE49-F238E27FC236}">
                <a16:creationId xmlns:a16="http://schemas.microsoft.com/office/drawing/2014/main" id="{A003F0E0-0C85-1788-1067-121CAE6E23C3}"/>
              </a:ext>
            </a:extLst>
          </p:cNvPr>
          <p:cNvSpPr/>
          <p:nvPr/>
        </p:nvSpPr>
        <p:spPr>
          <a:xfrm rot="5400000">
            <a:off x="3705779" y="1885469"/>
            <a:ext cx="2002796" cy="1821415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Lo llamativo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5B8DF0F-FF37-2929-F4F8-0DC56533B81C}"/>
              </a:ext>
            </a:extLst>
          </p:cNvPr>
          <p:cNvSpPr/>
          <p:nvPr/>
        </p:nvSpPr>
        <p:spPr>
          <a:xfrm>
            <a:off x="6096000" y="3429000"/>
            <a:ext cx="5715001" cy="200279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la imagen procedente de esta fuente: </a:t>
            </a:r>
          </a:p>
          <a:p>
            <a:pPr algn="ctr"/>
            <a:r>
              <a:rPr lang="es-ES" dirty="0"/>
              <a:t>: </a:t>
            </a:r>
            <a:r>
              <a:rPr lang="es-ES" dirty="0">
                <a:hlinkClick r:id="rId3"/>
              </a:rPr>
              <a:t>https://www.lavanguardia.com/cultura/20190320/461140462148/felicidad-dia-internacional-libros-happycracia.html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4341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B44EAFAD-89F3-78E3-DC96-557ECD587C22}"/>
              </a:ext>
            </a:extLst>
          </p:cNvPr>
          <p:cNvSpPr/>
          <p:nvPr/>
        </p:nvSpPr>
        <p:spPr>
          <a:xfrm rot="5400000">
            <a:off x="7001315" y="1257941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Contrastes</a:t>
            </a: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BAC93138-068C-1AEF-9D91-B55D50A0B4C0}"/>
              </a:ext>
            </a:extLst>
          </p:cNvPr>
          <p:cNvSpPr/>
          <p:nvPr/>
        </p:nvSpPr>
        <p:spPr>
          <a:xfrm rot="5400000">
            <a:off x="2459117" y="3670260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17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Tensiones</a:t>
            </a:r>
            <a:endParaRPr lang="es-ES_tradnl" sz="17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Hexágono 13">
            <a:extLst>
              <a:ext uri="{FF2B5EF4-FFF2-40B4-BE49-F238E27FC236}">
                <a16:creationId xmlns:a16="http://schemas.microsoft.com/office/drawing/2014/main" id="{A003F0E0-0C85-1788-1067-121CAE6E23C3}"/>
              </a:ext>
            </a:extLst>
          </p:cNvPr>
          <p:cNvSpPr/>
          <p:nvPr/>
        </p:nvSpPr>
        <p:spPr>
          <a:xfrm rot="5400000">
            <a:off x="3921590" y="1257943"/>
            <a:ext cx="2002796" cy="1821415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Coinci-dencias</a:t>
            </a:r>
            <a:endParaRPr lang="es-ES_tradnl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433B003-43BD-EB51-3255-26DF2CA95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7136" y="3745754"/>
            <a:ext cx="3970654" cy="11190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2800" dirty="0">
                <a:solidFill>
                  <a:schemeClr val="accent1">
                    <a:lumMod val="75000"/>
                  </a:schemeClr>
                </a:solidFill>
              </a:rPr>
              <a:t>Vínculos</a:t>
            </a:r>
            <a:r>
              <a:rPr lang="es-ES_tradnl" sz="2800" dirty="0"/>
              <a:t> entre las imágenes y el texto</a:t>
            </a:r>
          </a:p>
        </p:txBody>
      </p:sp>
    </p:spTree>
    <p:extLst>
      <p:ext uri="{BB962C8B-B14F-4D97-AF65-F5344CB8AC3E}">
        <p14:creationId xmlns:p14="http://schemas.microsoft.com/office/powerpoint/2010/main" val="3674628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EB4568EE-BB63-5EA2-455C-7364D64220FF}"/>
              </a:ext>
            </a:extLst>
          </p:cNvPr>
          <p:cNvSpPr/>
          <p:nvPr/>
        </p:nvSpPr>
        <p:spPr>
          <a:xfrm>
            <a:off x="2258445" y="2217275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9B92D80E-0F73-E187-8CB4-BACE96CB7FDC}"/>
              </a:ext>
            </a:extLst>
          </p:cNvPr>
          <p:cNvSpPr/>
          <p:nvPr/>
        </p:nvSpPr>
        <p:spPr>
          <a:xfrm>
            <a:off x="2258445" y="1235548"/>
            <a:ext cx="7817887" cy="7366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+mj-lt"/>
              </a:rPr>
              <a:t>Preguntas que nos generan estos vínculos</a:t>
            </a:r>
            <a:endParaRPr lang="es-ES_tradnl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7DDF6618-E506-2A68-17D9-67BDD505756F}"/>
              </a:ext>
            </a:extLst>
          </p:cNvPr>
          <p:cNvSpPr/>
          <p:nvPr/>
        </p:nvSpPr>
        <p:spPr>
          <a:xfrm>
            <a:off x="2258445" y="3015134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DB938A85-B800-5AB8-ADC4-749809409621}"/>
              </a:ext>
            </a:extLst>
          </p:cNvPr>
          <p:cNvSpPr/>
          <p:nvPr/>
        </p:nvSpPr>
        <p:spPr>
          <a:xfrm>
            <a:off x="2258445" y="3812993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416041B3-290B-FB65-F6F0-5630CE77E217}"/>
              </a:ext>
            </a:extLst>
          </p:cNvPr>
          <p:cNvSpPr/>
          <p:nvPr/>
        </p:nvSpPr>
        <p:spPr>
          <a:xfrm>
            <a:off x="2258445" y="4610852"/>
            <a:ext cx="7817887" cy="64545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03838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ideología de la felicidad</a:t>
            </a: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2770E2BD-2508-F809-BE77-009856AECD45}"/>
              </a:ext>
            </a:extLst>
          </p:cNvPr>
          <p:cNvSpPr/>
          <p:nvPr/>
        </p:nvSpPr>
        <p:spPr>
          <a:xfrm>
            <a:off x="2258445" y="2306918"/>
            <a:ext cx="7817887" cy="332150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4" name="Rectángulo 16">
            <a:extLst>
              <a:ext uri="{FF2B5EF4-FFF2-40B4-BE49-F238E27FC236}">
                <a16:creationId xmlns:a16="http://schemas.microsoft.com/office/drawing/2014/main" id="{4EFE9336-F543-8600-649F-854A98C05439}"/>
              </a:ext>
            </a:extLst>
          </p:cNvPr>
          <p:cNvSpPr/>
          <p:nvPr/>
        </p:nvSpPr>
        <p:spPr>
          <a:xfrm>
            <a:off x="2258445" y="1229573"/>
            <a:ext cx="7817887" cy="921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+mj-lt"/>
              </a:rPr>
              <a:t>Collage colectivo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  <a:latin typeface="+mj-lt"/>
              </a:rPr>
              <a:t>(preguntas, frases del artículo, publicidad, mensajes de redes)</a:t>
            </a:r>
            <a:endParaRPr lang="es-ES_tradnl" sz="2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283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FC4A90-C733-4795-629F-80912AE88426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F703557-97BE-6B3B-D61D-E20E335EA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5560" y="2713581"/>
            <a:ext cx="6745262" cy="1205934"/>
          </a:xfrm>
        </p:spPr>
        <p:txBody>
          <a:bodyPr/>
          <a:lstStyle/>
          <a:p>
            <a:r>
              <a:rPr lang="es-ES_tradnl" dirty="0"/>
              <a:t>La ideología de la felicidad</a:t>
            </a:r>
          </a:p>
        </p:txBody>
      </p:sp>
    </p:spTree>
    <p:extLst>
      <p:ext uri="{BB962C8B-B14F-4D97-AF65-F5344CB8AC3E}">
        <p14:creationId xmlns:p14="http://schemas.microsoft.com/office/powerpoint/2010/main" val="1595782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YPV2VAMHAHS5-650476877-3221</_dlc_DocId>
    <_dlc_DocIdUrl xmlns="72f89b70-f9a4-4cbd-bff7-7891ba7b9fc3">
      <Url>https://sharepoint.uni-goettingen.de/projects/criterion/_layouts/15/DocIdRedir.aspx?ID=YPV2VAMHAHS5-650476877-3221</Url>
      <Description>YPV2VAMHAHS5-650476877-3221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6FC075-5290-4262-A677-040980CFC41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A033CD2-1D9F-4139-8A35-E78BA835F9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2147F4-061E-49E0-92E7-DB2477F00041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4.xml><?xml version="1.0" encoding="utf-8"?>
<ds:datastoreItem xmlns:ds="http://schemas.openxmlformats.org/officeDocument/2006/customXml" ds:itemID="{2A8D103A-8726-4705-B6DD-829CBCD257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3306</TotalTime>
  <Words>335</Words>
  <Application>Microsoft Office PowerPoint</Application>
  <PresentationFormat>Panorámica</PresentationFormat>
  <Paragraphs>62</Paragraphs>
  <Slides>9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La ideología de la felicidad</vt:lpstr>
      <vt:lpstr>La ideología de la felicidad</vt:lpstr>
      <vt:lpstr>La ideología de la felicidad</vt:lpstr>
      <vt:lpstr>La ideología de la felicidad</vt:lpstr>
      <vt:lpstr>La ideología de la felicidad</vt:lpstr>
      <vt:lpstr>La ideología de la felicidad</vt:lpstr>
      <vt:lpstr>La ideología de la felicidad</vt:lpstr>
      <vt:lpstr>La ideología de la felicidad</vt:lpstr>
      <vt:lpstr>La ideología de la felicidad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50</cp:revision>
  <dcterms:created xsi:type="dcterms:W3CDTF">2024-07-26T12:39:53Z</dcterms:created>
  <dcterms:modified xsi:type="dcterms:W3CDTF">2026-03-23T20:56:07Z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d99253f8-ec29-4f99-8cf9-88bb760546dd</vt:lpwstr>
  </property>
</Properties>
</file>