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3"/>
  </p:notesMasterIdLst>
  <p:sldIdLst>
    <p:sldId id="308" r:id="rId6"/>
    <p:sldId id="277" r:id="rId7"/>
    <p:sldId id="313" r:id="rId8"/>
    <p:sldId id="300" r:id="rId9"/>
    <p:sldId id="314" r:id="rId10"/>
    <p:sldId id="306" r:id="rId11"/>
    <p:sldId id="312" r:id="rId12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 varScale="1">
        <p:scale>
          <a:sx n="88" d="100"/>
          <a:sy n="88" d="100"/>
        </p:scale>
        <p:origin x="1542" y="306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5384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9700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25780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7122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6D5A65-3ACA-DB20-0BEC-ADEA5BADFA8D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5C566CFF-900A-5B0F-206B-3A62EDF1C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238447"/>
            <a:ext cx="6798286" cy="1205934"/>
          </a:xfrm>
        </p:spPr>
        <p:txBody>
          <a:bodyPr/>
          <a:lstStyle/>
          <a:p>
            <a:r>
              <a:rPr lang="es-ES_tradnl" dirty="0"/>
              <a:t>Entre cifras y emociones</a:t>
            </a: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7ABEBA04-DBE0-5BEC-1C92-C94E822FF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216961"/>
            <a:ext cx="4543817" cy="994189"/>
          </a:xfrm>
        </p:spPr>
        <p:txBody>
          <a:bodyPr/>
          <a:lstStyle/>
          <a:p>
            <a:r>
              <a:rPr lang="es-ES" dirty="0"/>
              <a:t>Un mena 4 700 euros ¿Y tu abuela?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5617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Entre cifras y emociones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11CE9F10-5370-88C6-1B38-0AFFDC054AF0}"/>
              </a:ext>
            </a:extLst>
          </p:cNvPr>
          <p:cNvSpPr/>
          <p:nvPr/>
        </p:nvSpPr>
        <p:spPr>
          <a:xfrm>
            <a:off x="2703596" y="5712243"/>
            <a:ext cx="7427359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1100" dirty="0">
                <a:solidFill>
                  <a:schemeClr val="tx1"/>
                </a:solidFill>
                <a:latin typeface="+mj-lt"/>
              </a:rPr>
              <a:t>Fotógrafo: Juan Carlos Lucas/</a:t>
            </a:r>
            <a:r>
              <a:rPr lang="es-ES" sz="1100" dirty="0" err="1">
                <a:solidFill>
                  <a:schemeClr val="tx1"/>
                </a:solidFill>
                <a:latin typeface="+mj-lt"/>
              </a:rPr>
              <a:t>NurPhoto</a:t>
            </a:r>
            <a:r>
              <a:rPr lang="es-ES" sz="1100" dirty="0">
                <a:solidFill>
                  <a:schemeClr val="tx1"/>
                </a:solidFill>
                <a:latin typeface="+mj-lt"/>
              </a:rPr>
              <a:t>/Rex/</a:t>
            </a:r>
            <a:r>
              <a:rPr lang="es-ES" sz="1100" dirty="0" err="1">
                <a:solidFill>
                  <a:schemeClr val="tx1"/>
                </a:solidFill>
                <a:latin typeface="+mj-lt"/>
              </a:rPr>
              <a:t>Shutterstock</a:t>
            </a:r>
            <a:endParaRPr lang="es-ES" sz="1100" dirty="0">
              <a:solidFill>
                <a:schemeClr val="tx1"/>
              </a:solidFill>
              <a:latin typeface="+mj-lt"/>
            </a:endParaRPr>
          </a:p>
          <a:p>
            <a:pPr algn="r"/>
            <a:r>
              <a:rPr lang="es-ES" sz="1100" dirty="0">
                <a:solidFill>
                  <a:schemeClr val="tx1"/>
                </a:solidFill>
                <a:latin typeface="+mj-lt"/>
              </a:rPr>
              <a:t>Fuente: https://www.theguardian.com/world/2021/jul/06/madrid-court-rules-far-right-anti-migrant-poster-is-legitimate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D2BABC6-0125-F124-97C6-496A2EDCA65B}"/>
              </a:ext>
            </a:extLst>
          </p:cNvPr>
          <p:cNvSpPr txBox="1"/>
          <p:nvPr/>
        </p:nvSpPr>
        <p:spPr>
          <a:xfrm>
            <a:off x="2894923" y="2151727"/>
            <a:ext cx="6870532" cy="25545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Century Gothic" panose="020B0502020202020204" pitchFamily="34" charset="0"/>
              </a:rPr>
              <a:t>UN MENA</a:t>
            </a:r>
          </a:p>
          <a:p>
            <a:pPr algn="ctr"/>
            <a:r>
              <a:rPr lang="es-ES" sz="3200" dirty="0">
                <a:latin typeface="Century Gothic" panose="020B0502020202020204" pitchFamily="34" charset="0"/>
              </a:rPr>
              <a:t>4 700 euros al mes</a:t>
            </a:r>
          </a:p>
          <a:p>
            <a:pPr algn="ctr"/>
            <a:endParaRPr lang="es-ES" sz="3200" dirty="0">
              <a:latin typeface="Century Gothic" panose="020B0502020202020204" pitchFamily="34" charset="0"/>
            </a:endParaRPr>
          </a:p>
          <a:p>
            <a:pPr algn="ctr"/>
            <a:r>
              <a:rPr lang="es-ES" sz="3200" b="1" dirty="0">
                <a:latin typeface="Century Gothic" panose="020B0502020202020204" pitchFamily="34" charset="0"/>
              </a:rPr>
              <a:t>TU ABUELA</a:t>
            </a:r>
          </a:p>
          <a:p>
            <a:pPr algn="ctr"/>
            <a:r>
              <a:rPr lang="es-ES" sz="3200" dirty="0">
                <a:latin typeface="Century Gothic" panose="020B0502020202020204" pitchFamily="34" charset="0"/>
              </a:rPr>
              <a:t>426 EUROS DE PENSIÓN/MES</a:t>
            </a:r>
            <a:endParaRPr lang="es-E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Entre cifras y emociones</a:t>
            </a:r>
            <a:endParaRPr lang="en-CZ" dirty="0"/>
          </a:p>
        </p:txBody>
      </p:sp>
      <p:sp>
        <p:nvSpPr>
          <p:cNvPr id="2" name="Rectángulo 10">
            <a:extLst>
              <a:ext uri="{FF2B5EF4-FFF2-40B4-BE49-F238E27FC236}">
                <a16:creationId xmlns:a16="http://schemas.microsoft.com/office/drawing/2014/main" id="{DB00CF86-5799-94EB-E13E-E1D86365DAAF}"/>
              </a:ext>
            </a:extLst>
          </p:cNvPr>
          <p:cNvSpPr/>
          <p:nvPr/>
        </p:nvSpPr>
        <p:spPr>
          <a:xfrm>
            <a:off x="2192706" y="2752163"/>
            <a:ext cx="3903294" cy="258482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3" name="Rectángulo 16">
            <a:extLst>
              <a:ext uri="{FF2B5EF4-FFF2-40B4-BE49-F238E27FC236}">
                <a16:creationId xmlns:a16="http://schemas.microsoft.com/office/drawing/2014/main" id="{01C54E64-85C5-70DA-15BA-99A111F5844A}"/>
              </a:ext>
            </a:extLst>
          </p:cNvPr>
          <p:cNvSpPr/>
          <p:nvPr/>
        </p:nvSpPr>
        <p:spPr>
          <a:xfrm>
            <a:off x="2192706" y="1414592"/>
            <a:ext cx="8074878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Análisis de la campaña política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7ADEBFC7-39F8-5CDA-9A66-035BA97FF6FE}"/>
              </a:ext>
            </a:extLst>
          </p:cNvPr>
          <p:cNvSpPr/>
          <p:nvPr/>
        </p:nvSpPr>
        <p:spPr>
          <a:xfrm>
            <a:off x="2192705" y="2069826"/>
            <a:ext cx="390329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Causas</a:t>
            </a: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9105CF44-0AAB-4273-C4F9-15438488946D}"/>
              </a:ext>
            </a:extLst>
          </p:cNvPr>
          <p:cNvSpPr/>
          <p:nvPr/>
        </p:nvSpPr>
        <p:spPr>
          <a:xfrm>
            <a:off x="6364290" y="2752163"/>
            <a:ext cx="3903294" cy="258482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7C6F63C5-41F9-A317-42E8-641899E053CF}"/>
              </a:ext>
            </a:extLst>
          </p:cNvPr>
          <p:cNvSpPr/>
          <p:nvPr/>
        </p:nvSpPr>
        <p:spPr>
          <a:xfrm>
            <a:off x="6364289" y="2069826"/>
            <a:ext cx="390329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Consecuencias</a:t>
            </a:r>
          </a:p>
        </p:txBody>
      </p:sp>
    </p:spTree>
    <p:extLst>
      <p:ext uri="{BB962C8B-B14F-4D97-AF65-F5344CB8AC3E}">
        <p14:creationId xmlns:p14="http://schemas.microsoft.com/office/powerpoint/2010/main" val="333686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preguntas </a:t>
            </a:r>
            <a:r>
              <a:rPr lang="es-ES_tradnl" sz="4000" dirty="0"/>
              <a:t>genera esta campaña política?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003873F9-60BA-C58D-846D-764619D0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/>
          <a:p>
            <a:r>
              <a:rPr lang="es-ES" dirty="0"/>
              <a:t>Entre cifras y emociones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361665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Entre cifras y emociones</a:t>
            </a:r>
            <a:endParaRPr lang="en-CZ" dirty="0"/>
          </a:p>
        </p:txBody>
      </p:sp>
      <p:sp>
        <p:nvSpPr>
          <p:cNvPr id="2" name="Rectángulo 10">
            <a:extLst>
              <a:ext uri="{FF2B5EF4-FFF2-40B4-BE49-F238E27FC236}">
                <a16:creationId xmlns:a16="http://schemas.microsoft.com/office/drawing/2014/main" id="{DB00CF86-5799-94EB-E13E-E1D86365DAAF}"/>
              </a:ext>
            </a:extLst>
          </p:cNvPr>
          <p:cNvSpPr/>
          <p:nvPr/>
        </p:nvSpPr>
        <p:spPr>
          <a:xfrm>
            <a:off x="2192706" y="2752163"/>
            <a:ext cx="3903294" cy="258482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3" name="Rectángulo 16">
            <a:extLst>
              <a:ext uri="{FF2B5EF4-FFF2-40B4-BE49-F238E27FC236}">
                <a16:creationId xmlns:a16="http://schemas.microsoft.com/office/drawing/2014/main" id="{01C54E64-85C5-70DA-15BA-99A111F5844A}"/>
              </a:ext>
            </a:extLst>
          </p:cNvPr>
          <p:cNvSpPr/>
          <p:nvPr/>
        </p:nvSpPr>
        <p:spPr>
          <a:xfrm>
            <a:off x="2192706" y="1414592"/>
            <a:ext cx="8074878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Análisis de la campaña política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7ADEBFC7-39F8-5CDA-9A66-035BA97FF6FE}"/>
              </a:ext>
            </a:extLst>
          </p:cNvPr>
          <p:cNvSpPr/>
          <p:nvPr/>
        </p:nvSpPr>
        <p:spPr>
          <a:xfrm>
            <a:off x="2192705" y="2069826"/>
            <a:ext cx="390329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Causas</a:t>
            </a: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9105CF44-0AAB-4273-C4F9-15438488946D}"/>
              </a:ext>
            </a:extLst>
          </p:cNvPr>
          <p:cNvSpPr/>
          <p:nvPr/>
        </p:nvSpPr>
        <p:spPr>
          <a:xfrm>
            <a:off x="6364290" y="2752163"/>
            <a:ext cx="3903294" cy="258482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7C6F63C5-41F9-A317-42E8-641899E053CF}"/>
              </a:ext>
            </a:extLst>
          </p:cNvPr>
          <p:cNvSpPr/>
          <p:nvPr/>
        </p:nvSpPr>
        <p:spPr>
          <a:xfrm>
            <a:off x="6364289" y="2069826"/>
            <a:ext cx="390329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Consecuencias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163AE5F1-BDD9-D244-DC66-AF6D57F43464}"/>
              </a:ext>
            </a:extLst>
          </p:cNvPr>
          <p:cNvSpPr/>
          <p:nvPr/>
        </p:nvSpPr>
        <p:spPr>
          <a:xfrm>
            <a:off x="4530160" y="3329703"/>
            <a:ext cx="3362608" cy="75252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+mj-lt"/>
              </a:rPr>
              <a:t>Cambios frente a la postura inicial</a:t>
            </a:r>
            <a:endParaRPr lang="es-ES_tradnl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0381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7718" y="2108655"/>
            <a:ext cx="5577370" cy="285503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s-ES_tradnl" sz="3200" dirty="0"/>
              <a:t>Percepción de estas campañas en </a:t>
            </a:r>
            <a:r>
              <a:rPr lang="es-ES_tradnl" sz="3200">
                <a:solidFill>
                  <a:schemeClr val="accent1">
                    <a:lumMod val="75000"/>
                  </a:schemeClr>
                </a:solidFill>
              </a:rPr>
              <a:t>nuestro entorno</a:t>
            </a:r>
            <a:endParaRPr lang="es-ES_tradnl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Entre cifras y emociones</a:t>
            </a:r>
            <a:endParaRPr lang="en-CZ" dirty="0"/>
          </a:p>
        </p:txBody>
      </p:sp>
      <p:sp>
        <p:nvSpPr>
          <p:cNvPr id="2" name="Rectángulo 16">
            <a:extLst>
              <a:ext uri="{FF2B5EF4-FFF2-40B4-BE49-F238E27FC236}">
                <a16:creationId xmlns:a16="http://schemas.microsoft.com/office/drawing/2014/main" id="{081BEF5C-C73A-53B4-5E76-898FD4284351}"/>
              </a:ext>
            </a:extLst>
          </p:cNvPr>
          <p:cNvSpPr/>
          <p:nvPr/>
        </p:nvSpPr>
        <p:spPr>
          <a:xfrm>
            <a:off x="2532356" y="1620638"/>
            <a:ext cx="1643535" cy="10033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+mj-lt"/>
              </a:rPr>
              <a:t>Efectos positivos observados</a:t>
            </a:r>
            <a:endParaRPr lang="es-ES_tradn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Rectángulo 16">
            <a:extLst>
              <a:ext uri="{FF2B5EF4-FFF2-40B4-BE49-F238E27FC236}">
                <a16:creationId xmlns:a16="http://schemas.microsoft.com/office/drawing/2014/main" id="{769D847F-2C3D-41C8-6C20-E65A319439C5}"/>
              </a:ext>
            </a:extLst>
          </p:cNvPr>
          <p:cNvSpPr/>
          <p:nvPr/>
        </p:nvSpPr>
        <p:spPr>
          <a:xfrm>
            <a:off x="7352824" y="4656622"/>
            <a:ext cx="1643535" cy="10033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+mj-lt"/>
              </a:rPr>
              <a:t>Efectos negativos observados</a:t>
            </a:r>
            <a:endParaRPr lang="es-ES_tradn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Rectángulo 16">
            <a:extLst>
              <a:ext uri="{FF2B5EF4-FFF2-40B4-BE49-F238E27FC236}">
                <a16:creationId xmlns:a16="http://schemas.microsoft.com/office/drawing/2014/main" id="{F9298547-1F6F-879D-1FBA-A63FB5A867F4}"/>
              </a:ext>
            </a:extLst>
          </p:cNvPr>
          <p:cNvSpPr/>
          <p:nvPr/>
        </p:nvSpPr>
        <p:spPr>
          <a:xfrm>
            <a:off x="8174591" y="1500094"/>
            <a:ext cx="1643535" cy="10033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+mj-lt"/>
              </a:rPr>
              <a:t>Impacto consciente</a:t>
            </a:r>
            <a:endParaRPr lang="es-ES_tradnl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4140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678043-6618-8178-5C17-4A0DBAD4F90A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5F8C1F90-8649-680F-9697-B4CBEF25D1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238447"/>
            <a:ext cx="6798286" cy="1205934"/>
          </a:xfrm>
        </p:spPr>
        <p:txBody>
          <a:bodyPr/>
          <a:lstStyle/>
          <a:p>
            <a:r>
              <a:rPr lang="es-ES_tradnl" dirty="0"/>
              <a:t>Entre cifras y emociones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016756C8-B9BD-0DCB-B57B-7912355FC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216961"/>
            <a:ext cx="4543817" cy="994189"/>
          </a:xfrm>
        </p:spPr>
        <p:txBody>
          <a:bodyPr/>
          <a:lstStyle/>
          <a:p>
            <a:r>
              <a:rPr lang="es-ES" dirty="0"/>
              <a:t>Un mena 4 700 euros ¿Y tu abuela?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323364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YPV2VAMHAHS5-650476877-3270</_dlc_DocId>
    <_dlc_DocIdUrl xmlns="72f89b70-f9a4-4cbd-bff7-7891ba7b9fc3">
      <Url>https://sharepoint.uni-goettingen.de/projects/criterion/_layouts/15/DocIdRedir.aspx?ID=YPV2VAMHAHS5-650476877-3270</Url>
      <Description>YPV2VAMHAHS5-650476877-3270</Description>
    </_dlc_DocIdUrl>
  </documentManagement>
</p:properties>
</file>

<file path=customXml/itemProps1.xml><?xml version="1.0" encoding="utf-8"?>
<ds:datastoreItem xmlns:ds="http://schemas.openxmlformats.org/officeDocument/2006/customXml" ds:itemID="{57EBD5F6-1C74-472E-B5FC-882291800A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075523-1468-4645-92AA-062B6EF7A45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F6DB04A-E5E2-49FB-866D-46C80D5F20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8CB1BB7-2158-4097-B407-183CF93A2CC3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626</TotalTime>
  <Words>307</Words>
  <Application>Microsoft Office PowerPoint</Application>
  <PresentationFormat>Panorámica</PresentationFormat>
  <Paragraphs>51</Paragraphs>
  <Slides>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Entre cifras y emociones</vt:lpstr>
      <vt:lpstr>Entre cifras y emociones</vt:lpstr>
      <vt:lpstr>Entre cifras y emociones</vt:lpstr>
      <vt:lpstr>Entre cifras y emociones</vt:lpstr>
      <vt:lpstr>Entre cifras y emociones</vt:lpstr>
      <vt:lpstr>Entre cifras y emociones</vt:lpstr>
      <vt:lpstr>Entre cifras y emociones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39</cp:revision>
  <dcterms:created xsi:type="dcterms:W3CDTF">2024-07-26T12:39:53Z</dcterms:created>
  <dcterms:modified xsi:type="dcterms:W3CDTF">2026-03-18T10:45:22Z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0c8e67c4-1f82-4c7e-84ee-b3fa248987a5</vt:lpwstr>
  </property>
</Properties>
</file>