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4"/>
  </p:notesMasterIdLst>
  <p:sldIdLst>
    <p:sldId id="256" r:id="rId6"/>
    <p:sldId id="277" r:id="rId7"/>
    <p:sldId id="302" r:id="rId8"/>
    <p:sldId id="303" r:id="rId9"/>
    <p:sldId id="296" r:id="rId10"/>
    <p:sldId id="300" r:id="rId11"/>
    <p:sldId id="304" r:id="rId12"/>
    <p:sldId id="305" r:id="rId13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3"/>
    <p:restoredTop sz="89181"/>
  </p:normalViewPr>
  <p:slideViewPr>
    <p:cSldViewPr snapToGrid="0" showGuides="1">
      <p:cViewPr varScale="1">
        <p:scale>
          <a:sx n="88" d="100"/>
          <a:sy n="88" d="100"/>
        </p:scale>
        <p:origin x="1542" y="306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18/03/2026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47529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61877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6516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2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28539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49066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0361" y="2325119"/>
            <a:ext cx="6798286" cy="1205934"/>
          </a:xfrm>
        </p:spPr>
        <p:txBody>
          <a:bodyPr/>
          <a:lstStyle/>
          <a:p>
            <a:r>
              <a:rPr lang="es-ES_tradnl" dirty="0"/>
              <a:t>Perspectivas migratorias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6922" y="3312580"/>
            <a:ext cx="6798286" cy="994189"/>
          </a:xfrm>
        </p:spPr>
        <p:txBody>
          <a:bodyPr/>
          <a:lstStyle/>
          <a:p>
            <a:r>
              <a:rPr lang="es-ES_tradnl" dirty="0"/>
              <a:t>Tejiendo conexiones </a:t>
            </a:r>
          </a:p>
          <a:p>
            <a:r>
              <a:rPr lang="es-ES_tradnl" dirty="0"/>
              <a:t>y desafiando estereotipos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E96F2C23-9E9D-08BC-46D0-DD8DD7816DFA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MIGRACIÓN</a:t>
            </a:r>
            <a:endParaRPr lang="es-ES_tradnl" sz="40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Perspectivas migratorias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Perspectivas migratorias</a:t>
            </a:r>
            <a:endParaRPr lang="en-CZ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D42B39-6F3C-4759-F0F4-1A8D4EBEA3EF}"/>
              </a:ext>
            </a:extLst>
          </p:cNvPr>
          <p:cNvSpPr txBox="1"/>
          <p:nvPr/>
        </p:nvSpPr>
        <p:spPr>
          <a:xfrm>
            <a:off x="2530436" y="3910195"/>
            <a:ext cx="8414657" cy="1320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>
              <a:lnSpc>
                <a:spcPct val="115000"/>
              </a:lnSpc>
              <a:buNone/>
            </a:pPr>
            <a:r>
              <a:rPr lang="es-CO" sz="10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Arial" panose="020B0604020202020204" pitchFamily="34" charset="0"/>
              </a:rPr>
              <a:t>https://www.freepik.com/premium-photo/funny-african-american-family-relaxing-playing-living-room-together_27544593.htm  </a:t>
            </a:r>
            <a:endParaRPr lang="es-ES" sz="4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6695">
              <a:lnSpc>
                <a:spcPct val="115000"/>
              </a:lnSpc>
              <a:buNone/>
            </a:pPr>
            <a:r>
              <a:rPr lang="es-CO" sz="10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Arial" panose="020B0604020202020204" pitchFamily="34" charset="0"/>
              </a:rPr>
              <a:t>https://www.latinousa.org/2017/02/06/report-increased-deportations-lead-greater-poverty-mixed-status-families/ </a:t>
            </a:r>
            <a:endParaRPr lang="es-ES" sz="4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6695">
              <a:lnSpc>
                <a:spcPct val="115000"/>
              </a:lnSpc>
              <a:buNone/>
            </a:pPr>
            <a:r>
              <a:rPr lang="es-CO" sz="10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Arial" panose="020B0604020202020204" pitchFamily="34" charset="0"/>
              </a:rPr>
              <a:t>https://www.dailymail.co.uk/news/article-2234250/1-5-boys-primaries-male-teachers-entire-education-one.html </a:t>
            </a:r>
            <a:endParaRPr lang="es-ES" sz="4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6695">
              <a:lnSpc>
                <a:spcPct val="115000"/>
              </a:lnSpc>
              <a:buNone/>
            </a:pPr>
            <a:r>
              <a:rPr lang="es-CO" sz="10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Arial" panose="020B0604020202020204" pitchFamily="34" charset="0"/>
              </a:rPr>
              <a:t>https://www.smh.com.au/national/why-male-teachers-are-dropping-out-of-primary-school-20230515-p5d8iu.html </a:t>
            </a:r>
            <a:endParaRPr lang="es-ES" sz="4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6695">
              <a:lnSpc>
                <a:spcPct val="115000"/>
              </a:lnSpc>
              <a:buNone/>
            </a:pPr>
            <a:r>
              <a:rPr lang="es-CO" sz="10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Arial" panose="020B0604020202020204" pitchFamily="34" charset="0"/>
              </a:rPr>
              <a:t>https://english.radio.cz/vietnamese-stores-take-sizable-bite-out-czech-food-market-8300457 </a:t>
            </a:r>
            <a:endParaRPr lang="es-ES" sz="4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6695">
              <a:lnSpc>
                <a:spcPct val="115000"/>
              </a:lnSpc>
              <a:buNone/>
            </a:pPr>
            <a:r>
              <a:rPr lang="es-CO" sz="10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Arial" panose="020B0604020202020204" pitchFamily="34" charset="0"/>
              </a:rPr>
              <a:t>https://jessieonajourney.com/solo-beach-trip/ </a:t>
            </a:r>
            <a:endParaRPr lang="es-ES" sz="4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26695">
              <a:lnSpc>
                <a:spcPct val="115000"/>
              </a:lnSpc>
              <a:buNone/>
            </a:pPr>
            <a:r>
              <a:rPr lang="es-CO" sz="100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Arial" panose="020B0604020202020204" pitchFamily="34" charset="0"/>
              </a:rPr>
              <a:t>https://www.istockphoto.com/cs/fotky/hispanic-maid</a:t>
            </a:r>
            <a:endParaRPr lang="es-ES" sz="4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7F7866A-D11A-F2E8-788F-FC42814B9CB5}"/>
              </a:ext>
            </a:extLst>
          </p:cNvPr>
          <p:cNvSpPr txBox="1"/>
          <p:nvPr/>
        </p:nvSpPr>
        <p:spPr>
          <a:xfrm>
            <a:off x="4158342" y="2424161"/>
            <a:ext cx="3396342" cy="923330"/>
          </a:xfrm>
          <a:prstGeom prst="rect">
            <a:avLst/>
          </a:prstGeom>
          <a:solidFill>
            <a:srgbClr val="FFC0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Coloque aquí fotografías como las que les sugerimos en los enlaces de más abajo</a:t>
            </a:r>
          </a:p>
        </p:txBody>
      </p:sp>
    </p:spTree>
    <p:extLst>
      <p:ext uri="{BB962C8B-B14F-4D97-AF65-F5344CB8AC3E}">
        <p14:creationId xmlns:p14="http://schemas.microsoft.com/office/powerpoint/2010/main" val="322688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</a:t>
            </a:r>
            <a:r>
              <a:rPr lang="es-ES" sz="4000" dirty="0"/>
              <a:t>Qué </a:t>
            </a:r>
            <a:r>
              <a:rPr lang="es-ES" sz="4000" dirty="0">
                <a:solidFill>
                  <a:schemeClr val="accent1">
                    <a:lumMod val="75000"/>
                  </a:schemeClr>
                </a:solidFill>
              </a:rPr>
              <a:t>procesos migratorios</a:t>
            </a:r>
            <a:r>
              <a:rPr lang="es-ES" sz="4000" dirty="0"/>
              <a:t> conoces? ¿Cuál es el </a:t>
            </a:r>
            <a:r>
              <a:rPr lang="es-ES" sz="4000" dirty="0">
                <a:solidFill>
                  <a:schemeClr val="accent1">
                    <a:lumMod val="75000"/>
                  </a:schemeClr>
                </a:solidFill>
              </a:rPr>
              <a:t>más antiguo</a:t>
            </a:r>
            <a:r>
              <a:rPr lang="es-ES_tradnl" sz="4000" dirty="0"/>
              <a:t>?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Perspectivas migratorias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4062662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Perspectivas migratorias</a:t>
            </a:r>
            <a:endParaRPr lang="es-ES_tradn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DB3684E1-7A9B-FA01-B643-AC10CA8A7346}"/>
              </a:ext>
            </a:extLst>
          </p:cNvPr>
          <p:cNvSpPr/>
          <p:nvPr/>
        </p:nvSpPr>
        <p:spPr>
          <a:xfrm>
            <a:off x="2034526" y="1932785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3FDC6365-D48D-EF77-1E92-C0CB4FB21637}"/>
              </a:ext>
            </a:extLst>
          </p:cNvPr>
          <p:cNvSpPr/>
          <p:nvPr/>
        </p:nvSpPr>
        <p:spPr>
          <a:xfrm>
            <a:off x="2034525" y="1173477"/>
            <a:ext cx="2731910" cy="682476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Razones para migrar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94DCE1CA-D0F1-8397-C693-A31C99673B94}"/>
              </a:ext>
            </a:extLst>
          </p:cNvPr>
          <p:cNvSpPr/>
          <p:nvPr/>
        </p:nvSpPr>
        <p:spPr>
          <a:xfrm>
            <a:off x="4846456" y="1932785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Rectángulo 16">
            <a:extLst>
              <a:ext uri="{FF2B5EF4-FFF2-40B4-BE49-F238E27FC236}">
                <a16:creationId xmlns:a16="http://schemas.microsoft.com/office/drawing/2014/main" id="{B84FAE06-9CFB-B6A5-B381-26F1959E1D0B}"/>
              </a:ext>
            </a:extLst>
          </p:cNvPr>
          <p:cNvSpPr/>
          <p:nvPr/>
        </p:nvSpPr>
        <p:spPr>
          <a:xfrm>
            <a:off x="4846455" y="1173477"/>
            <a:ext cx="5543840" cy="2907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Consecuencias (positivas y negativas)</a:t>
            </a:r>
          </a:p>
        </p:txBody>
      </p:sp>
      <p:sp>
        <p:nvSpPr>
          <p:cNvPr id="7" name="Rectángulo 16">
            <a:extLst>
              <a:ext uri="{FF2B5EF4-FFF2-40B4-BE49-F238E27FC236}">
                <a16:creationId xmlns:a16="http://schemas.microsoft.com/office/drawing/2014/main" id="{E62CAB8C-7B0C-5B7C-364E-765F07EA9F97}"/>
              </a:ext>
            </a:extLst>
          </p:cNvPr>
          <p:cNvSpPr/>
          <p:nvPr/>
        </p:nvSpPr>
        <p:spPr>
          <a:xfrm>
            <a:off x="4846455" y="1541045"/>
            <a:ext cx="2731910" cy="31490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para el país de origen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Rectángulo 16">
            <a:extLst>
              <a:ext uri="{FF2B5EF4-FFF2-40B4-BE49-F238E27FC236}">
                <a16:creationId xmlns:a16="http://schemas.microsoft.com/office/drawing/2014/main" id="{51DB343C-D7AB-BA04-8EA2-E3FD632FF15E}"/>
              </a:ext>
            </a:extLst>
          </p:cNvPr>
          <p:cNvSpPr/>
          <p:nvPr/>
        </p:nvSpPr>
        <p:spPr>
          <a:xfrm>
            <a:off x="7658385" y="1541044"/>
            <a:ext cx="2731910" cy="31490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bg1"/>
                </a:solidFill>
                <a:latin typeface="+mj-lt"/>
              </a:rPr>
              <a:t>para el país de acogida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B6B77E02-1A1A-06F7-11F6-D4A82B00FFE5}"/>
              </a:ext>
            </a:extLst>
          </p:cNvPr>
          <p:cNvSpPr/>
          <p:nvPr/>
        </p:nvSpPr>
        <p:spPr>
          <a:xfrm>
            <a:off x="7664586" y="1932785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5" name="Rectángulo 10">
            <a:extLst>
              <a:ext uri="{FF2B5EF4-FFF2-40B4-BE49-F238E27FC236}">
                <a16:creationId xmlns:a16="http://schemas.microsoft.com/office/drawing/2014/main" id="{314D8CE0-3427-AB56-617D-1A95FAFDD036}"/>
              </a:ext>
            </a:extLst>
          </p:cNvPr>
          <p:cNvSpPr/>
          <p:nvPr/>
        </p:nvSpPr>
        <p:spPr>
          <a:xfrm>
            <a:off x="2034525" y="2729121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AC6C13F7-FC12-CD38-EB63-6863E48C431F}"/>
              </a:ext>
            </a:extLst>
          </p:cNvPr>
          <p:cNvSpPr/>
          <p:nvPr/>
        </p:nvSpPr>
        <p:spPr>
          <a:xfrm>
            <a:off x="4846455" y="2729121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7" name="Rectángulo 10">
            <a:extLst>
              <a:ext uri="{FF2B5EF4-FFF2-40B4-BE49-F238E27FC236}">
                <a16:creationId xmlns:a16="http://schemas.microsoft.com/office/drawing/2014/main" id="{408D488A-6655-6EB3-B012-2A90F184B692}"/>
              </a:ext>
            </a:extLst>
          </p:cNvPr>
          <p:cNvSpPr/>
          <p:nvPr/>
        </p:nvSpPr>
        <p:spPr>
          <a:xfrm>
            <a:off x="7664585" y="2729121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8" name="Rectángulo 10">
            <a:extLst>
              <a:ext uri="{FF2B5EF4-FFF2-40B4-BE49-F238E27FC236}">
                <a16:creationId xmlns:a16="http://schemas.microsoft.com/office/drawing/2014/main" id="{B6B5BF14-1CA6-E2EA-9258-E9F7E8DF36BA}"/>
              </a:ext>
            </a:extLst>
          </p:cNvPr>
          <p:cNvSpPr/>
          <p:nvPr/>
        </p:nvSpPr>
        <p:spPr>
          <a:xfrm>
            <a:off x="2034526" y="3525457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9" name="Rectángulo 10">
            <a:extLst>
              <a:ext uri="{FF2B5EF4-FFF2-40B4-BE49-F238E27FC236}">
                <a16:creationId xmlns:a16="http://schemas.microsoft.com/office/drawing/2014/main" id="{F29CF619-1FF9-4469-57FE-F9FC2EAB233B}"/>
              </a:ext>
            </a:extLst>
          </p:cNvPr>
          <p:cNvSpPr/>
          <p:nvPr/>
        </p:nvSpPr>
        <p:spPr>
          <a:xfrm>
            <a:off x="4846456" y="3525457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0" name="Rectángulo 10">
            <a:extLst>
              <a:ext uri="{FF2B5EF4-FFF2-40B4-BE49-F238E27FC236}">
                <a16:creationId xmlns:a16="http://schemas.microsoft.com/office/drawing/2014/main" id="{B23C3572-370E-4340-48D7-8334C8079B53}"/>
              </a:ext>
            </a:extLst>
          </p:cNvPr>
          <p:cNvSpPr/>
          <p:nvPr/>
        </p:nvSpPr>
        <p:spPr>
          <a:xfrm>
            <a:off x="7664586" y="3525457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Rectángulo 10">
            <a:extLst>
              <a:ext uri="{FF2B5EF4-FFF2-40B4-BE49-F238E27FC236}">
                <a16:creationId xmlns:a16="http://schemas.microsoft.com/office/drawing/2014/main" id="{B22CE6EF-12FD-203C-43E1-A48ADC8BABB8}"/>
              </a:ext>
            </a:extLst>
          </p:cNvPr>
          <p:cNvSpPr/>
          <p:nvPr/>
        </p:nvSpPr>
        <p:spPr>
          <a:xfrm>
            <a:off x="2034525" y="4321793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22" name="Rectángulo 10">
            <a:extLst>
              <a:ext uri="{FF2B5EF4-FFF2-40B4-BE49-F238E27FC236}">
                <a16:creationId xmlns:a16="http://schemas.microsoft.com/office/drawing/2014/main" id="{CA4591A1-F6EB-7303-2BA8-245F5A18E4D9}"/>
              </a:ext>
            </a:extLst>
          </p:cNvPr>
          <p:cNvSpPr/>
          <p:nvPr/>
        </p:nvSpPr>
        <p:spPr>
          <a:xfrm>
            <a:off x="4846455" y="4321793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3" name="Rectángulo 10">
            <a:extLst>
              <a:ext uri="{FF2B5EF4-FFF2-40B4-BE49-F238E27FC236}">
                <a16:creationId xmlns:a16="http://schemas.microsoft.com/office/drawing/2014/main" id="{F96DEBB0-496A-98EF-530D-0103B51B6581}"/>
              </a:ext>
            </a:extLst>
          </p:cNvPr>
          <p:cNvSpPr/>
          <p:nvPr/>
        </p:nvSpPr>
        <p:spPr>
          <a:xfrm>
            <a:off x="7664585" y="4321793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4" name="Rectángulo 10">
            <a:extLst>
              <a:ext uri="{FF2B5EF4-FFF2-40B4-BE49-F238E27FC236}">
                <a16:creationId xmlns:a16="http://schemas.microsoft.com/office/drawing/2014/main" id="{32E3B787-109C-3F07-A8DF-A4DF95B161A7}"/>
              </a:ext>
            </a:extLst>
          </p:cNvPr>
          <p:cNvSpPr/>
          <p:nvPr/>
        </p:nvSpPr>
        <p:spPr>
          <a:xfrm>
            <a:off x="2034525" y="5118129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25" name="Rectángulo 10">
            <a:extLst>
              <a:ext uri="{FF2B5EF4-FFF2-40B4-BE49-F238E27FC236}">
                <a16:creationId xmlns:a16="http://schemas.microsoft.com/office/drawing/2014/main" id="{CA52940A-45CE-641F-F4FD-8AC47D1599C9}"/>
              </a:ext>
            </a:extLst>
          </p:cNvPr>
          <p:cNvSpPr/>
          <p:nvPr/>
        </p:nvSpPr>
        <p:spPr>
          <a:xfrm>
            <a:off x="4846455" y="5118129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6" name="Rectángulo 10">
            <a:extLst>
              <a:ext uri="{FF2B5EF4-FFF2-40B4-BE49-F238E27FC236}">
                <a16:creationId xmlns:a16="http://schemas.microsoft.com/office/drawing/2014/main" id="{C0ACCBC7-BD29-8889-0A98-FA756EEE3F9D}"/>
              </a:ext>
            </a:extLst>
          </p:cNvPr>
          <p:cNvSpPr/>
          <p:nvPr/>
        </p:nvSpPr>
        <p:spPr>
          <a:xfrm>
            <a:off x="7664585" y="5118129"/>
            <a:ext cx="2731910" cy="719505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07533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41BFF-1F87-AB01-1B73-F7DC53F1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Perspectivas migratorias</a:t>
            </a:r>
            <a:endParaRPr lang="es-ES_tradn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DB3684E1-7A9B-FA01-B643-AC10CA8A7346}"/>
              </a:ext>
            </a:extLst>
          </p:cNvPr>
          <p:cNvSpPr/>
          <p:nvPr/>
        </p:nvSpPr>
        <p:spPr>
          <a:xfrm>
            <a:off x="2174772" y="2618703"/>
            <a:ext cx="75668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3FDC6365-D48D-EF77-1E92-C0CB4FB21637}"/>
              </a:ext>
            </a:extLst>
          </p:cNvPr>
          <p:cNvSpPr/>
          <p:nvPr/>
        </p:nvSpPr>
        <p:spPr>
          <a:xfrm>
            <a:off x="2174772" y="1229573"/>
            <a:ext cx="7566875" cy="12124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Cuestionamiento de los vídeos</a:t>
            </a:r>
          </a:p>
          <a:p>
            <a:pPr algn="ctr"/>
            <a:r>
              <a:rPr lang="es-CO" dirty="0"/>
              <a:t>Qué se ve y qué no, qué comentan las personas,</a:t>
            </a:r>
            <a:endParaRPr lang="es-ES" dirty="0"/>
          </a:p>
          <a:p>
            <a:pPr algn="ctr"/>
            <a:r>
              <a:rPr lang="es-CO" dirty="0"/>
              <a:t>cómo es la música y el lugar donde se graban los vídeos</a:t>
            </a:r>
            <a:endParaRPr lang="es-ES_tradnl" sz="21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7DF7E3FF-6486-37BE-B320-4F58D3B4758F}"/>
              </a:ext>
            </a:extLst>
          </p:cNvPr>
          <p:cNvSpPr/>
          <p:nvPr/>
        </p:nvSpPr>
        <p:spPr>
          <a:xfrm>
            <a:off x="2174771" y="3254462"/>
            <a:ext cx="75668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86CE5472-6626-DF4E-8437-B5BE480F754E}"/>
              </a:ext>
            </a:extLst>
          </p:cNvPr>
          <p:cNvSpPr/>
          <p:nvPr/>
        </p:nvSpPr>
        <p:spPr>
          <a:xfrm>
            <a:off x="2174771" y="3886746"/>
            <a:ext cx="75668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954A6BCF-B190-F270-C233-CDEABC9A5733}"/>
              </a:ext>
            </a:extLst>
          </p:cNvPr>
          <p:cNvSpPr/>
          <p:nvPr/>
        </p:nvSpPr>
        <p:spPr>
          <a:xfrm>
            <a:off x="2174770" y="4522505"/>
            <a:ext cx="75668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2D63DE86-2840-1431-9A79-907BE8807B4E}"/>
              </a:ext>
            </a:extLst>
          </p:cNvPr>
          <p:cNvSpPr/>
          <p:nvPr/>
        </p:nvSpPr>
        <p:spPr>
          <a:xfrm>
            <a:off x="2174770" y="5154789"/>
            <a:ext cx="7566874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76390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046" y="1005663"/>
            <a:ext cx="9649185" cy="164620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es la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migración</a:t>
            </a:r>
            <a:r>
              <a:rPr lang="es-ES_tradnl" sz="4000" dirty="0"/>
              <a:t>?</a:t>
            </a:r>
          </a:p>
          <a:p>
            <a:pPr marL="0" indent="0" algn="ctr">
              <a:buNone/>
            </a:pPr>
            <a:r>
              <a:rPr lang="es-ES_tradnl" sz="3200" dirty="0"/>
              <a:t>(definición renovada)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Perspectivas migratorias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404202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0693C-38F5-05F8-E2F2-905945BBD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169F5F-FDD9-A904-4318-E278400AA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10361" y="2325119"/>
            <a:ext cx="6798286" cy="1205934"/>
          </a:xfrm>
        </p:spPr>
        <p:txBody>
          <a:bodyPr/>
          <a:lstStyle/>
          <a:p>
            <a:r>
              <a:rPr lang="es-ES_tradnl" dirty="0"/>
              <a:t>Perspectivas migratorias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7724F25-E0D9-D646-E358-E5C979E6B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26922" y="3312580"/>
            <a:ext cx="6798286" cy="994189"/>
          </a:xfrm>
        </p:spPr>
        <p:txBody>
          <a:bodyPr/>
          <a:lstStyle/>
          <a:p>
            <a:r>
              <a:rPr lang="es-ES_tradnl" dirty="0"/>
              <a:t>Tejiendo conexiones </a:t>
            </a:r>
          </a:p>
          <a:p>
            <a:r>
              <a:rPr lang="es-ES_tradnl" dirty="0"/>
              <a:t>y desafiando estereotipos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6432088B-D2ED-F15D-83D5-E49300B7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543980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781da1a4b99317b01c8704ba9f131734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f4647e5012a2afe64469530c73a456bc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YPV2VAMHAHS5-650476877-2656</_dlc_DocId>
    <_dlc_DocIdUrl xmlns="72f89b70-f9a4-4cbd-bff7-7891ba7b9fc3">
      <Url>https://sharepoint.uni-goettingen.de/projects/criterion/_layouts/15/DocIdRedir.aspx?ID=YPV2VAMHAHS5-650476877-2656</Url>
      <Description>YPV2VAMHAHS5-650476877-2656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40D0AD-00E4-474D-86FE-B15D3356C4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f89b70-f9a4-4cbd-bff7-7891ba7b9fc3"/>
    <ds:schemaRef ds:uri="49b155a0-0e56-45a7-82ac-18eabff2f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63E182-FDA0-40CC-BF1E-93C21B3344BE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customXml/itemProps3.xml><?xml version="1.0" encoding="utf-8"?>
<ds:datastoreItem xmlns:ds="http://schemas.openxmlformats.org/officeDocument/2006/customXml" ds:itemID="{5A87F0CB-3FCE-4529-A045-6CEC643EBCEF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05B8E9D-353C-495F-96C1-D41C57B5FE3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546</TotalTime>
  <Words>321</Words>
  <Application>Microsoft Office PowerPoint</Application>
  <PresentationFormat>Panorámica</PresentationFormat>
  <Paragraphs>62</Paragraphs>
  <Slides>8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Perspectivas migratorias</vt:lpstr>
      <vt:lpstr>Perspectivas migratorias</vt:lpstr>
      <vt:lpstr>Perspectivas migratorias</vt:lpstr>
      <vt:lpstr>Perspectivas migratorias</vt:lpstr>
      <vt:lpstr>Perspectivas migratorias</vt:lpstr>
      <vt:lpstr>Perspectivas migratorias</vt:lpstr>
      <vt:lpstr>Perspectivas migratorias</vt:lpstr>
      <vt:lpstr>Perspectivas migratorias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29</cp:revision>
  <dcterms:created xsi:type="dcterms:W3CDTF">2024-07-26T12:39:53Z</dcterms:created>
  <dcterms:modified xsi:type="dcterms:W3CDTF">2026-03-18T10:41:53Z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3fe6a0ec-f3d4-4caa-a926-59f9256387fd</vt:lpwstr>
  </property>
</Properties>
</file>