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77" r:id="rId3"/>
    <p:sldId id="300" r:id="rId4"/>
    <p:sldId id="302" r:id="rId5"/>
    <p:sldId id="303" r:id="rId6"/>
    <p:sldId id="304" r:id="rId7"/>
    <p:sldId id="305" r:id="rId8"/>
    <p:sldId id="306" r:id="rId9"/>
    <p:sldId id="301" r:id="rId10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43"/>
    <p:restoredTop sz="89181"/>
  </p:normalViewPr>
  <p:slideViewPr>
    <p:cSldViewPr snapToGrid="0" showGuides="1">
      <p:cViewPr varScale="1">
        <p:scale>
          <a:sx n="80" d="100"/>
          <a:sy n="80" d="100"/>
        </p:scale>
        <p:origin x="762" y="51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22/10/2025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08628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5784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36235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78142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‹#›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Orgullo no es solo </a:t>
            </a:r>
            <a:br>
              <a:rPr lang="es-ES" dirty="0"/>
            </a:br>
            <a:r>
              <a:rPr lang="es-ES" dirty="0"/>
              <a:t>una fiesta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5D5A70-400C-EF6F-3754-6A30C69C54D1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709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La idea detrás del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Orgullo </a:t>
            </a:r>
            <a:r>
              <a:rPr lang="es-ES_tradnl" sz="4000" dirty="0" err="1">
                <a:solidFill>
                  <a:schemeClr val="accent1">
                    <a:lumMod val="75000"/>
                  </a:schemeClr>
                </a:solidFill>
              </a:rPr>
              <a:t>LGTBI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+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ejemplos </a:t>
            </a:r>
            <a:r>
              <a:rPr lang="es-ES_tradnl" sz="4000" dirty="0"/>
              <a:t>se encuentran relacionados?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  <p:sp>
        <p:nvSpPr>
          <p:cNvPr id="7" name="Rectángulo 10">
            <a:extLst>
              <a:ext uri="{FF2B5EF4-FFF2-40B4-BE49-F238E27FC236}">
                <a16:creationId xmlns:a16="http://schemas.microsoft.com/office/drawing/2014/main" id="{4468337C-6E61-9976-5261-D5B1491AB4D5}"/>
              </a:ext>
            </a:extLst>
          </p:cNvPr>
          <p:cNvSpPr/>
          <p:nvPr/>
        </p:nvSpPr>
        <p:spPr>
          <a:xfrm>
            <a:off x="2479569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	</a:t>
            </a: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2479569" y="1324943"/>
            <a:ext cx="7566875" cy="60084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100" dirty="0">
                <a:solidFill>
                  <a:schemeClr val="bg1"/>
                </a:solidFill>
                <a:latin typeface="+mj-lt"/>
              </a:rPr>
              <a:t>Análisis de percepciones sociales</a:t>
            </a: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2479568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positivas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1CF0CAEF-A614-A1E0-50B1-A875C05BA38E}"/>
              </a:ext>
            </a:extLst>
          </p:cNvPr>
          <p:cNvSpPr/>
          <p:nvPr/>
        </p:nvSpPr>
        <p:spPr>
          <a:xfrm>
            <a:off x="6347010" y="2714073"/>
            <a:ext cx="3699435" cy="3095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2" name="Rectángulo 10">
            <a:extLst>
              <a:ext uri="{FF2B5EF4-FFF2-40B4-BE49-F238E27FC236}">
                <a16:creationId xmlns:a16="http://schemas.microsoft.com/office/drawing/2014/main" id="{48F6A088-BD9F-8C94-5EB8-09EDBF763187}"/>
              </a:ext>
            </a:extLst>
          </p:cNvPr>
          <p:cNvSpPr/>
          <p:nvPr/>
        </p:nvSpPr>
        <p:spPr>
          <a:xfrm>
            <a:off x="6347009" y="2081789"/>
            <a:ext cx="3699435" cy="54889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Percepciones negativas</a:t>
            </a:r>
          </a:p>
        </p:txBody>
      </p:sp>
    </p:spTree>
    <p:extLst>
      <p:ext uri="{BB962C8B-B14F-4D97-AF65-F5344CB8AC3E}">
        <p14:creationId xmlns:p14="http://schemas.microsoft.com/office/powerpoint/2010/main" val="4058102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  <p:sp>
        <p:nvSpPr>
          <p:cNvPr id="2" name="Hexágono 7">
            <a:extLst>
              <a:ext uri="{FF2B5EF4-FFF2-40B4-BE49-F238E27FC236}">
                <a16:creationId xmlns:a16="http://schemas.microsoft.com/office/drawing/2014/main" id="{C15C263B-8B24-CE32-4E9E-6A7253CDC6EE}"/>
              </a:ext>
            </a:extLst>
          </p:cNvPr>
          <p:cNvSpPr/>
          <p:nvPr/>
        </p:nvSpPr>
        <p:spPr>
          <a:xfrm rot="5400000">
            <a:off x="7721667" y="3415532"/>
            <a:ext cx="2811126" cy="2556540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000" dirty="0" err="1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Consecuen-cias</a:t>
            </a:r>
            <a:r>
              <a:rPr lang="es-ES_tradnl" sz="2000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 del Orgullo en la sociedad</a:t>
            </a:r>
          </a:p>
        </p:txBody>
      </p:sp>
      <p:sp>
        <p:nvSpPr>
          <p:cNvPr id="3" name="Hexágono 13">
            <a:extLst>
              <a:ext uri="{FF2B5EF4-FFF2-40B4-BE49-F238E27FC236}">
                <a16:creationId xmlns:a16="http://schemas.microsoft.com/office/drawing/2014/main" id="{13D199F2-1562-1FEA-805C-EA790AF3116C}"/>
              </a:ext>
            </a:extLst>
          </p:cNvPr>
          <p:cNvSpPr/>
          <p:nvPr/>
        </p:nvSpPr>
        <p:spPr>
          <a:xfrm rot="5400000">
            <a:off x="2424189" y="1193420"/>
            <a:ext cx="2811126" cy="2556540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ES_tradnl" sz="2000" dirty="0">
                <a:solidFill>
                  <a:schemeClr val="bg1"/>
                </a:solidFill>
                <a:latin typeface="Century Gothic" panose="020B0502020202020204" pitchFamily="34" charset="0"/>
              </a:rPr>
              <a:t>Causas de la existencia del Orgullo</a:t>
            </a:r>
          </a:p>
        </p:txBody>
      </p:sp>
      <p:sp>
        <p:nvSpPr>
          <p:cNvPr id="8" name="Hexágono 7">
            <a:extLst>
              <a:ext uri="{FF2B5EF4-FFF2-40B4-BE49-F238E27FC236}">
                <a16:creationId xmlns:a16="http://schemas.microsoft.com/office/drawing/2014/main" id="{B42B0F85-F320-8A10-4C65-E4FFE554DED4}"/>
              </a:ext>
            </a:extLst>
          </p:cNvPr>
          <p:cNvSpPr/>
          <p:nvPr/>
        </p:nvSpPr>
        <p:spPr>
          <a:xfrm rot="5400000">
            <a:off x="5149667" y="973879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Hexágono 7">
            <a:extLst>
              <a:ext uri="{FF2B5EF4-FFF2-40B4-BE49-F238E27FC236}">
                <a16:creationId xmlns:a16="http://schemas.microsoft.com/office/drawing/2014/main" id="{2CD58DB3-FAA1-A3CE-5E82-BB8D87E30D75}"/>
              </a:ext>
            </a:extLst>
          </p:cNvPr>
          <p:cNvSpPr/>
          <p:nvPr/>
        </p:nvSpPr>
        <p:spPr>
          <a:xfrm rot="5400000">
            <a:off x="3478058" y="3827950"/>
            <a:ext cx="1719780" cy="1540148"/>
          </a:xfrm>
          <a:prstGeom prst="hexagon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5" name="Hexágono 7">
            <a:extLst>
              <a:ext uri="{FF2B5EF4-FFF2-40B4-BE49-F238E27FC236}">
                <a16:creationId xmlns:a16="http://schemas.microsoft.com/office/drawing/2014/main" id="{1990B67D-DEC6-9C2B-5F0A-1E4D1AA71A8F}"/>
              </a:ext>
            </a:extLst>
          </p:cNvPr>
          <p:cNvSpPr/>
          <p:nvPr/>
        </p:nvSpPr>
        <p:spPr>
          <a:xfrm rot="5400000">
            <a:off x="7846695" y="1765445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Hexágono 7">
            <a:extLst>
              <a:ext uri="{FF2B5EF4-FFF2-40B4-BE49-F238E27FC236}">
                <a16:creationId xmlns:a16="http://schemas.microsoft.com/office/drawing/2014/main" id="{9E23FB34-8F5F-B9E0-FDE4-FDD4BD40D425}"/>
              </a:ext>
            </a:extLst>
          </p:cNvPr>
          <p:cNvSpPr/>
          <p:nvPr/>
        </p:nvSpPr>
        <p:spPr>
          <a:xfrm rot="5400000">
            <a:off x="6112276" y="3215466"/>
            <a:ext cx="1719780" cy="1540148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es-ES_tradnl" sz="2400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762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6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4644825" y="1775801"/>
            <a:ext cx="3937386" cy="358130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En la escuela se ha recibido la propuesta de colgar una bandera del Orgullo durante el mes de junio. Algunos profesores y estudiantes están a favor, otros creen que la escuela debe mantenerse neutral. ¿Qué debería hacer la escuela?</a:t>
            </a:r>
            <a:endParaRPr lang="es-ES_tradnl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0">
            <a:extLst>
              <a:ext uri="{FF2B5EF4-FFF2-40B4-BE49-F238E27FC236}">
                <a16:creationId xmlns:a16="http://schemas.microsoft.com/office/drawing/2014/main" id="{3A5098B3-30DD-FC83-D4E8-F6855BD5BDE0}"/>
              </a:ext>
            </a:extLst>
          </p:cNvPr>
          <p:cNvSpPr/>
          <p:nvPr/>
        </p:nvSpPr>
        <p:spPr>
          <a:xfrm>
            <a:off x="3280413" y="1301030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Argumentos a favor</a:t>
            </a:r>
          </a:p>
        </p:txBody>
      </p:sp>
      <p:sp>
        <p:nvSpPr>
          <p:cNvPr id="2" name="Rectángulo 10">
            <a:extLst>
              <a:ext uri="{FF2B5EF4-FFF2-40B4-BE49-F238E27FC236}">
                <a16:creationId xmlns:a16="http://schemas.microsoft.com/office/drawing/2014/main" id="{90142E78-F109-9C8A-55F8-9BD30BFE53BA}"/>
              </a:ext>
            </a:extLst>
          </p:cNvPr>
          <p:cNvSpPr/>
          <p:nvPr/>
        </p:nvSpPr>
        <p:spPr>
          <a:xfrm>
            <a:off x="7932322" y="4852372"/>
            <a:ext cx="1632244" cy="10545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200" dirty="0">
                <a:solidFill>
                  <a:schemeClr val="bg1"/>
                </a:solidFill>
                <a:latin typeface="+mj-lt"/>
              </a:rPr>
              <a:t>Argumentos en contra</a:t>
            </a:r>
          </a:p>
        </p:txBody>
      </p:sp>
      <p:sp>
        <p:nvSpPr>
          <p:cNvPr id="3" name="Rectángulo 10">
            <a:extLst>
              <a:ext uri="{FF2B5EF4-FFF2-40B4-BE49-F238E27FC236}">
                <a16:creationId xmlns:a16="http://schemas.microsoft.com/office/drawing/2014/main" id="{7EC392B9-DC74-C387-9021-7EE3BA3E7836}"/>
              </a:ext>
            </a:extLst>
          </p:cNvPr>
          <p:cNvSpPr/>
          <p:nvPr/>
        </p:nvSpPr>
        <p:spPr>
          <a:xfrm>
            <a:off x="3008483" y="2472851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Rectángulo 10">
            <a:extLst>
              <a:ext uri="{FF2B5EF4-FFF2-40B4-BE49-F238E27FC236}">
                <a16:creationId xmlns:a16="http://schemas.microsoft.com/office/drawing/2014/main" id="{DE8533A3-D110-B700-8CAC-34795D76BB1D}"/>
              </a:ext>
            </a:extLst>
          </p:cNvPr>
          <p:cNvSpPr/>
          <p:nvPr/>
        </p:nvSpPr>
        <p:spPr>
          <a:xfrm>
            <a:off x="2287097" y="1427878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9681326" y="554613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4" name="Rectángulo 10">
            <a:extLst>
              <a:ext uri="{FF2B5EF4-FFF2-40B4-BE49-F238E27FC236}">
                <a16:creationId xmlns:a16="http://schemas.microsoft.com/office/drawing/2014/main" id="{B0A3AC68-5B69-F41E-D4B5-FC5DCE395532}"/>
              </a:ext>
            </a:extLst>
          </p:cNvPr>
          <p:cNvSpPr/>
          <p:nvPr/>
        </p:nvSpPr>
        <p:spPr>
          <a:xfrm>
            <a:off x="8960494" y="4255967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55971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7</a:t>
            </a:fld>
            <a:endParaRPr lang="es-ES_tradnl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8CB482BB-1FC4-5878-44A1-7DDD4873A488}"/>
              </a:ext>
            </a:extLst>
          </p:cNvPr>
          <p:cNvSpPr/>
          <p:nvPr/>
        </p:nvSpPr>
        <p:spPr>
          <a:xfrm>
            <a:off x="3296575" y="1742196"/>
            <a:ext cx="6389572" cy="3942582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Una conocida marca internacional lanza cada junio una campaña publicitaria con los colores del arcoíris para “apoyar al colectivo </a:t>
            </a:r>
            <a:r>
              <a:rPr lang="es-ES" sz="21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LGTBI</a:t>
            </a:r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+”. Vende camisetas y accesorios con mensajes inclusivos, pero la prensa ha revelado que en algunos países donde la empresa también trabaja no respeta los derechos </a:t>
            </a:r>
            <a:r>
              <a:rPr lang="es-ES" sz="2100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LGTBI</a:t>
            </a:r>
            <a:r>
              <a:rPr lang="es-ES" sz="2100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+ de sus empleados e incluso ha financiado a políticos que se oponen a leyes de igualdad. ¿Es positivo que la empresa haga campañas con la bandera del Orgullo o se trata de un acto de “marketing vacío” (pinkwashing)?</a:t>
            </a:r>
            <a:endParaRPr lang="es-ES_tradnl" sz="2100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5AA5AAB-8669-807A-4A1D-080FFFFC7C4A}"/>
              </a:ext>
            </a:extLst>
          </p:cNvPr>
          <p:cNvGrpSpPr/>
          <p:nvPr/>
        </p:nvGrpSpPr>
        <p:grpSpPr>
          <a:xfrm>
            <a:off x="1831121" y="925133"/>
            <a:ext cx="1904174" cy="1668975"/>
            <a:chOff x="3008483" y="1301030"/>
            <a:chExt cx="1904174" cy="1668975"/>
          </a:xfrm>
        </p:grpSpPr>
        <p:sp>
          <p:nvSpPr>
            <p:cNvPr id="10" name="Rectángulo 10">
              <a:extLst>
                <a:ext uri="{FF2B5EF4-FFF2-40B4-BE49-F238E27FC236}">
                  <a16:creationId xmlns:a16="http://schemas.microsoft.com/office/drawing/2014/main" id="{3A5098B3-30DD-FC83-D4E8-F6855BD5BDE0}"/>
                </a:ext>
              </a:extLst>
            </p:cNvPr>
            <p:cNvSpPr/>
            <p:nvPr/>
          </p:nvSpPr>
          <p:spPr>
            <a:xfrm>
              <a:off x="3280413" y="1301030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2200" dirty="0">
                  <a:solidFill>
                    <a:schemeClr val="bg1"/>
                  </a:solidFill>
                  <a:latin typeface="+mj-lt"/>
                </a:rPr>
                <a:t>Argumentos a favor</a:t>
              </a:r>
            </a:p>
          </p:txBody>
        </p:sp>
        <p:sp>
          <p:nvSpPr>
            <p:cNvPr id="3" name="Rectángulo 10">
              <a:extLst>
                <a:ext uri="{FF2B5EF4-FFF2-40B4-BE49-F238E27FC236}">
                  <a16:creationId xmlns:a16="http://schemas.microsoft.com/office/drawing/2014/main" id="{7EC392B9-DC74-C387-9021-7EE3BA3E7836}"/>
                </a:ext>
              </a:extLst>
            </p:cNvPr>
            <p:cNvSpPr/>
            <p:nvPr/>
          </p:nvSpPr>
          <p:spPr>
            <a:xfrm>
              <a:off x="3008483" y="2472851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37CD761F-0827-9290-D481-FDF7F1E580E9}"/>
              </a:ext>
            </a:extLst>
          </p:cNvPr>
          <p:cNvGrpSpPr/>
          <p:nvPr/>
        </p:nvGrpSpPr>
        <p:grpSpPr>
          <a:xfrm>
            <a:off x="9055082" y="4569026"/>
            <a:ext cx="1874510" cy="1650953"/>
            <a:chOff x="7932322" y="4255967"/>
            <a:chExt cx="1874510" cy="1650953"/>
          </a:xfrm>
        </p:grpSpPr>
        <p:sp>
          <p:nvSpPr>
            <p:cNvPr id="2" name="Rectángulo 10">
              <a:extLst>
                <a:ext uri="{FF2B5EF4-FFF2-40B4-BE49-F238E27FC236}">
                  <a16:creationId xmlns:a16="http://schemas.microsoft.com/office/drawing/2014/main" id="{90142E78-F109-9C8A-55F8-9BD30BFE53BA}"/>
                </a:ext>
              </a:extLst>
            </p:cNvPr>
            <p:cNvSpPr/>
            <p:nvPr/>
          </p:nvSpPr>
          <p:spPr>
            <a:xfrm>
              <a:off x="7932322" y="4852372"/>
              <a:ext cx="1632244" cy="105454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_tradnl" sz="2200" dirty="0">
                  <a:solidFill>
                    <a:schemeClr val="bg1"/>
                  </a:solidFill>
                  <a:latin typeface="+mj-lt"/>
                </a:rPr>
                <a:t>Argumentos en contra</a:t>
              </a:r>
            </a:p>
          </p:txBody>
        </p:sp>
        <p:sp>
          <p:nvSpPr>
            <p:cNvPr id="14" name="Rectángulo 10">
              <a:extLst>
                <a:ext uri="{FF2B5EF4-FFF2-40B4-BE49-F238E27FC236}">
                  <a16:creationId xmlns:a16="http://schemas.microsoft.com/office/drawing/2014/main" id="{B0A3AC68-5B69-F41E-D4B5-FC5DCE395532}"/>
                </a:ext>
              </a:extLst>
            </p:cNvPr>
            <p:cNvSpPr/>
            <p:nvPr/>
          </p:nvSpPr>
          <p:spPr>
            <a:xfrm>
              <a:off x="8960494" y="4255967"/>
              <a:ext cx="846338" cy="49715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 sz="22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15" name="Rectángulo 10">
            <a:extLst>
              <a:ext uri="{FF2B5EF4-FFF2-40B4-BE49-F238E27FC236}">
                <a16:creationId xmlns:a16="http://schemas.microsoft.com/office/drawing/2014/main" id="{74BCC9D3-B1D6-DAFA-2EA9-E5DCAB2883D1}"/>
              </a:ext>
            </a:extLst>
          </p:cNvPr>
          <p:cNvSpPr/>
          <p:nvPr/>
        </p:nvSpPr>
        <p:spPr>
          <a:xfrm>
            <a:off x="3854154" y="798059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ángulo 10">
            <a:extLst>
              <a:ext uri="{FF2B5EF4-FFF2-40B4-BE49-F238E27FC236}">
                <a16:creationId xmlns:a16="http://schemas.microsoft.com/office/drawing/2014/main" id="{499B0C92-FC72-21A7-52C7-C1484245C594}"/>
              </a:ext>
            </a:extLst>
          </p:cNvPr>
          <p:cNvSpPr/>
          <p:nvPr/>
        </p:nvSpPr>
        <p:spPr>
          <a:xfrm>
            <a:off x="8096745" y="5897112"/>
            <a:ext cx="846338" cy="49715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sz="2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986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8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En una frase, 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 llevo </a:t>
            </a:r>
            <a:r>
              <a:rPr lang="es-ES_tradnl" sz="4000" dirty="0"/>
              <a:t>de la actividad?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Orgullo no es solo una fiesta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9773" y="2701637"/>
            <a:ext cx="6798286" cy="1205934"/>
          </a:xfrm>
        </p:spPr>
        <p:txBody>
          <a:bodyPr/>
          <a:lstStyle/>
          <a:p>
            <a:r>
              <a:rPr lang="es-ES" dirty="0"/>
              <a:t>Orgullo no es solo </a:t>
            </a:r>
            <a:br>
              <a:rPr lang="es-ES" dirty="0"/>
            </a:br>
            <a:r>
              <a:rPr lang="es-ES" dirty="0"/>
              <a:t>una fiesta</a:t>
            </a:r>
            <a:endParaRPr lang="es-ES_tradnl" dirty="0"/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4BF2A462-6E2C-CA7D-375E-A5B9BACD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A5C7E87-2234-9F72-4830-D3D017F93DCC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3902206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YPV2VAMHAHS5-650476877-3524</_dlc_DocId>
    <_dlc_DocIdUrl xmlns="72f89b70-f9a4-4cbd-bff7-7891ba7b9fc3">
      <Url>https://sharepoint.uni-goettingen.de/projects/criterion/_layouts/15/DocIdRedir.aspx?ID=YPV2VAMHAHS5-650476877-3524</Url>
      <Description>YPV2VAMHAHS5-650476877-3524</Description>
    </_dlc_DocIdUrl>
  </documentManagement>
</p:properties>
</file>

<file path=customXml/itemProps1.xml><?xml version="1.0" encoding="utf-8"?>
<ds:datastoreItem xmlns:ds="http://schemas.openxmlformats.org/officeDocument/2006/customXml" ds:itemID="{65449C2D-D7E2-4450-80E6-546890D462E3}"/>
</file>

<file path=customXml/itemProps2.xml><?xml version="1.0" encoding="utf-8"?>
<ds:datastoreItem xmlns:ds="http://schemas.openxmlformats.org/officeDocument/2006/customXml" ds:itemID="{3712F99A-AB20-4572-906C-107915F8517F}"/>
</file>

<file path=customXml/itemProps3.xml><?xml version="1.0" encoding="utf-8"?>
<ds:datastoreItem xmlns:ds="http://schemas.openxmlformats.org/officeDocument/2006/customXml" ds:itemID="{C0CF0B2D-D6B5-4619-A21A-6E5A5466528B}"/>
</file>

<file path=customXml/itemProps4.xml><?xml version="1.0" encoding="utf-8"?>
<ds:datastoreItem xmlns:ds="http://schemas.openxmlformats.org/officeDocument/2006/customXml" ds:itemID="{E035F309-89A2-415C-8A71-B1FDC085D54E}"/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522</TotalTime>
  <Words>438</Words>
  <Application>Microsoft Office PowerPoint</Application>
  <PresentationFormat>Widescreen</PresentationFormat>
  <Paragraphs>49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Orgullo no es solo  una fiesta</vt:lpstr>
      <vt:lpstr>Orgullo no es solo una fiesta</vt:lpstr>
      <vt:lpstr>Orgullo no es solo una fiesta</vt:lpstr>
      <vt:lpstr>Orgullo no es solo una fiesta</vt:lpstr>
      <vt:lpstr>Orgullo no es solo una fiesta</vt:lpstr>
      <vt:lpstr>Orgullo no es solo una fiesta</vt:lpstr>
      <vt:lpstr>Orgullo no es solo una fiesta</vt:lpstr>
      <vt:lpstr>Orgullo no es solo una fiesta</vt:lpstr>
      <vt:lpstr>Orgullo no es solo  una fiesta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Daniel Márquez</cp:lastModifiedBy>
  <cp:revision>26</cp:revision>
  <dcterms:created xsi:type="dcterms:W3CDTF">2024-07-26T12:39:53Z</dcterms:created>
  <dcterms:modified xsi:type="dcterms:W3CDTF">2025-10-22T19:49:52Z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ae4fd79d-3ada-4540-941a-ba95fc87731f</vt:lpwstr>
  </property>
</Properties>
</file>