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2"/>
  </p:notesMasterIdLst>
  <p:sldIdLst>
    <p:sldId id="256" r:id="rId6"/>
    <p:sldId id="257" r:id="rId7"/>
    <p:sldId id="262" r:id="rId8"/>
    <p:sldId id="263" r:id="rId9"/>
    <p:sldId id="267" r:id="rId10"/>
    <p:sldId id="268" r:id="rId11"/>
    <p:sldId id="269" r:id="rId12"/>
    <p:sldId id="270" r:id="rId13"/>
    <p:sldId id="264" r:id="rId14"/>
    <p:sldId id="271" r:id="rId15"/>
    <p:sldId id="272" r:id="rId16"/>
    <p:sldId id="266" r:id="rId17"/>
    <p:sldId id="277" r:id="rId18"/>
    <p:sldId id="273" r:id="rId19"/>
    <p:sldId id="278" r:id="rId20"/>
    <p:sldId id="280" r:id="rId21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0" autoAdjust="0"/>
    <p:restoredTop sz="78074"/>
  </p:normalViewPr>
  <p:slideViewPr>
    <p:cSldViewPr snapToGrid="0" showGuides="1">
      <p:cViewPr varScale="1">
        <p:scale>
          <a:sx n="38" d="100"/>
          <a:sy n="38" d="100"/>
        </p:scale>
        <p:origin x="1542" y="270"/>
      </p:cViewPr>
      <p:guideLst>
        <p:guide orient="horz" pos="799"/>
        <p:guide pos="21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23/03/2026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615245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9341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262C5-9EB5-09DF-5443-10F9637F7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55FD6E2-95D7-70A5-B029-8C55B365DF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45599BE-D5F3-F7AD-ADD3-244AFA59F7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DFC880-B27C-3138-8256-7A047CE1D3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8160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235315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200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1471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95808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51816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78790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7224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7081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90555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62090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JooGAzt0w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JooGAzt0w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JooGAzt0w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1867919"/>
            <a:ext cx="6798286" cy="1205934"/>
          </a:xfrm>
        </p:spPr>
        <p:txBody>
          <a:bodyPr/>
          <a:lstStyle/>
          <a:p>
            <a:r>
              <a:rPr lang="es-ES_tradnl" dirty="0"/>
              <a:t>El edadismo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312580"/>
            <a:ext cx="6798286" cy="994189"/>
          </a:xfrm>
        </p:spPr>
        <p:txBody>
          <a:bodyPr/>
          <a:lstStyle/>
          <a:p>
            <a:r>
              <a:rPr lang="es-ES_tradnl" dirty="0"/>
              <a:t>De la discriminación a la promesa de la felicidad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5A759255-BFC5-5FF7-4C35-A5EE0936E9C6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711A5-D569-DBA6-4FCF-F5ACF64E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1556245" cy="548894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4. Documentándonos para construir puentes intergeneracionales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06678C-4F6A-BF9A-FB83-E11581A62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0F26AF1-FAB9-69A6-CDB2-AA7BD0B3C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10</a:t>
            </a:fld>
            <a:endParaRPr lang="es-ES_tradnl" dirty="0"/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C30CE54D-73EC-0A2F-A50B-0069BC622AFA}"/>
              </a:ext>
            </a:extLst>
          </p:cNvPr>
          <p:cNvSpPr txBox="1">
            <a:spLocks/>
          </p:cNvSpPr>
          <p:nvPr/>
        </p:nvSpPr>
        <p:spPr>
          <a:xfrm>
            <a:off x="1932043" y="2833506"/>
            <a:ext cx="8332838" cy="1502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4000" dirty="0"/>
              <a:t>¿Qué es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edadismo</a:t>
            </a:r>
            <a:r>
              <a:rPr lang="es-ES_tradnl" sz="4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99926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1571743" cy="548894"/>
          </a:xfrm>
        </p:spPr>
        <p:txBody>
          <a:bodyPr>
            <a:normAutofit fontScale="90000"/>
          </a:bodyPr>
          <a:lstStyle/>
          <a:p>
            <a:r>
              <a:rPr lang="es-ES_tradnl" dirty="0"/>
              <a:t>4. Documentándonos para construir puentes intergeneracionales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11</a:t>
            </a:fld>
            <a:endParaRPr lang="es-ES_tradnl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6897A56-7A45-289D-8AB3-14EB6524DDE1}"/>
              </a:ext>
            </a:extLst>
          </p:cNvPr>
          <p:cNvSpPr/>
          <p:nvPr/>
        </p:nvSpPr>
        <p:spPr>
          <a:xfrm>
            <a:off x="1739540" y="1493877"/>
            <a:ext cx="902157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Causas del edadismo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3AF52BF-05A2-D359-BF60-29470352AF34}"/>
              </a:ext>
            </a:extLst>
          </p:cNvPr>
          <p:cNvSpPr/>
          <p:nvPr/>
        </p:nvSpPr>
        <p:spPr>
          <a:xfrm>
            <a:off x="1739540" y="2135270"/>
            <a:ext cx="902157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Efectos en la salud física y mental de los mayores, y en la economía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D79616D-2BF7-69E8-D8B3-4DE6B976122D}"/>
              </a:ext>
            </a:extLst>
          </p:cNvPr>
          <p:cNvSpPr/>
          <p:nvPr/>
        </p:nvSpPr>
        <p:spPr>
          <a:xfrm>
            <a:off x="1739539" y="2772224"/>
            <a:ext cx="902157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Efectos dependiendo del sexo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DAAB716-74FF-7943-6382-5906EC2A875A}"/>
              </a:ext>
            </a:extLst>
          </p:cNvPr>
          <p:cNvSpPr/>
          <p:nvPr/>
        </p:nvSpPr>
        <p:spPr>
          <a:xfrm>
            <a:off x="1739539" y="874574"/>
            <a:ext cx="9021573" cy="5224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Grupo 1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8A320B9-5AA0-679E-BCF0-105518AF9D9E}"/>
              </a:ext>
            </a:extLst>
          </p:cNvPr>
          <p:cNvSpPr/>
          <p:nvPr/>
        </p:nvSpPr>
        <p:spPr>
          <a:xfrm>
            <a:off x="1739540" y="4284930"/>
            <a:ext cx="902157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Palabras y expresiones de ideología neoliberal asociadas al edadismo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5C2F914-806B-C3D9-A4A1-3732F3D0A6C3}"/>
              </a:ext>
            </a:extLst>
          </p:cNvPr>
          <p:cNvSpPr/>
          <p:nvPr/>
        </p:nvSpPr>
        <p:spPr>
          <a:xfrm>
            <a:off x="1739540" y="4926323"/>
            <a:ext cx="902157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Factores que determinan un mayor edadismo contra las personas mayores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4222693-D587-97C6-F8FE-AEF7DAA8B57F}"/>
              </a:ext>
            </a:extLst>
          </p:cNvPr>
          <p:cNvSpPr/>
          <p:nvPr/>
        </p:nvSpPr>
        <p:spPr>
          <a:xfrm>
            <a:off x="1739539" y="5563277"/>
            <a:ext cx="9021572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Ejemplos de intervención para luchar contra el edadismo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097C047-A2FB-3341-FFAD-ECE1FC3E8302}"/>
              </a:ext>
            </a:extLst>
          </p:cNvPr>
          <p:cNvSpPr/>
          <p:nvPr/>
        </p:nvSpPr>
        <p:spPr>
          <a:xfrm>
            <a:off x="1739539" y="3665627"/>
            <a:ext cx="9021573" cy="5224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Grupo 2</a:t>
            </a:r>
          </a:p>
        </p:txBody>
      </p:sp>
    </p:spTree>
    <p:extLst>
      <p:ext uri="{BB962C8B-B14F-4D97-AF65-F5344CB8AC3E}">
        <p14:creationId xmlns:p14="http://schemas.microsoft.com/office/powerpoint/2010/main" val="3867943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EDE72-91D3-4020-DFC5-6E55571F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5. Las personas mayores: otros atributos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CCDFFB-2620-833D-26E5-0CB0E308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D39A49-CF07-EE89-D977-2F1FF3EF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12</a:t>
            </a:fld>
            <a:endParaRPr lang="es-ES_tradnl" dirty="0"/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D4C3072C-0F62-253E-6606-81B5022C8D91}"/>
              </a:ext>
            </a:extLst>
          </p:cNvPr>
          <p:cNvSpPr txBox="1">
            <a:spLocks/>
          </p:cNvSpPr>
          <p:nvPr/>
        </p:nvSpPr>
        <p:spPr>
          <a:xfrm>
            <a:off x="1932043" y="2833506"/>
            <a:ext cx="8332838" cy="1502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4000" dirty="0"/>
              <a:t>¿A 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se enfrentan </a:t>
            </a:r>
          </a:p>
          <a:p>
            <a:pPr marL="0" indent="0" algn="ct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4000" dirty="0"/>
              <a:t>los adultos mayores?</a:t>
            </a:r>
          </a:p>
        </p:txBody>
      </p:sp>
    </p:spTree>
    <p:extLst>
      <p:ext uri="{BB962C8B-B14F-4D97-AF65-F5344CB8AC3E}">
        <p14:creationId xmlns:p14="http://schemas.microsoft.com/office/powerpoint/2010/main" val="3056580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3F747-A104-8289-B773-1485CA89A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E8460-C53A-D549-A93A-2AD2182BA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5. Las personas mayores: otros atributos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477DB27-9ABB-52D8-1AC6-AA45DDD47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1AA939-4B53-DB81-F43A-1BFA5300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13</a:t>
            </a:fld>
            <a:endParaRPr lang="es-ES_tradnl" dirty="0"/>
          </a:p>
        </p:txBody>
      </p:sp>
      <p:sp>
        <p:nvSpPr>
          <p:cNvPr id="3" name="Rectángulo 16">
            <a:extLst>
              <a:ext uri="{FF2B5EF4-FFF2-40B4-BE49-F238E27FC236}">
                <a16:creationId xmlns:a16="http://schemas.microsoft.com/office/drawing/2014/main" id="{ECED0C6B-6F3D-17A6-9A87-5F4CA443225D}"/>
              </a:ext>
            </a:extLst>
          </p:cNvPr>
          <p:cNvSpPr/>
          <p:nvPr/>
        </p:nvSpPr>
        <p:spPr>
          <a:xfrm>
            <a:off x="3739329" y="1151009"/>
            <a:ext cx="4732849" cy="940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Campaña en vídeo para romper estereotipos de las personas mayores</a:t>
            </a: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E7B623C0-641C-66C0-0D17-E6B6E684EA50}"/>
              </a:ext>
            </a:extLst>
          </p:cNvPr>
          <p:cNvSpPr/>
          <p:nvPr/>
        </p:nvSpPr>
        <p:spPr>
          <a:xfrm>
            <a:off x="4416127" y="2310187"/>
            <a:ext cx="33943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Título</a:t>
            </a:r>
          </a:p>
        </p:txBody>
      </p:sp>
      <p:sp>
        <p:nvSpPr>
          <p:cNvPr id="15" name="Rectángulo 11">
            <a:extLst>
              <a:ext uri="{FF2B5EF4-FFF2-40B4-BE49-F238E27FC236}">
                <a16:creationId xmlns:a16="http://schemas.microsoft.com/office/drawing/2014/main" id="{E61DFA0B-BDCC-6971-9645-E0A68552506B}"/>
              </a:ext>
            </a:extLst>
          </p:cNvPr>
          <p:cNvSpPr/>
          <p:nvPr/>
        </p:nvSpPr>
        <p:spPr>
          <a:xfrm>
            <a:off x="4416127" y="2951580"/>
            <a:ext cx="33943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Eslogan</a:t>
            </a:r>
          </a:p>
        </p:txBody>
      </p:sp>
      <p:sp>
        <p:nvSpPr>
          <p:cNvPr id="16" name="Rectángulo 12">
            <a:extLst>
              <a:ext uri="{FF2B5EF4-FFF2-40B4-BE49-F238E27FC236}">
                <a16:creationId xmlns:a16="http://schemas.microsoft.com/office/drawing/2014/main" id="{22DE88B6-7FB6-3DEE-BD72-78FAD989C8B6}"/>
              </a:ext>
            </a:extLst>
          </p:cNvPr>
          <p:cNvSpPr/>
          <p:nvPr/>
        </p:nvSpPr>
        <p:spPr>
          <a:xfrm>
            <a:off x="4416126" y="3588534"/>
            <a:ext cx="33943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Problemática</a:t>
            </a:r>
          </a:p>
        </p:txBody>
      </p:sp>
      <p:sp>
        <p:nvSpPr>
          <p:cNvPr id="17" name="Rectángulo 13">
            <a:extLst>
              <a:ext uri="{FF2B5EF4-FFF2-40B4-BE49-F238E27FC236}">
                <a16:creationId xmlns:a16="http://schemas.microsoft.com/office/drawing/2014/main" id="{31857E04-CCEF-F8CC-E7BD-491E1F0EF960}"/>
              </a:ext>
            </a:extLst>
          </p:cNvPr>
          <p:cNvSpPr/>
          <p:nvPr/>
        </p:nvSpPr>
        <p:spPr>
          <a:xfrm>
            <a:off x="4416126" y="4225257"/>
            <a:ext cx="33943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Mensaje</a:t>
            </a:r>
          </a:p>
        </p:txBody>
      </p:sp>
      <p:sp>
        <p:nvSpPr>
          <p:cNvPr id="18" name="Rectángulo 14">
            <a:extLst>
              <a:ext uri="{FF2B5EF4-FFF2-40B4-BE49-F238E27FC236}">
                <a16:creationId xmlns:a16="http://schemas.microsoft.com/office/drawing/2014/main" id="{0A06ABB9-7795-1040-A8EA-CC4A1B05339A}"/>
              </a:ext>
            </a:extLst>
          </p:cNvPr>
          <p:cNvSpPr/>
          <p:nvPr/>
        </p:nvSpPr>
        <p:spPr>
          <a:xfrm>
            <a:off x="4416126" y="4862316"/>
            <a:ext cx="33943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Estructura</a:t>
            </a:r>
          </a:p>
        </p:txBody>
      </p:sp>
      <p:sp>
        <p:nvSpPr>
          <p:cNvPr id="19" name="Rectángulo 15">
            <a:extLst>
              <a:ext uri="{FF2B5EF4-FFF2-40B4-BE49-F238E27FC236}">
                <a16:creationId xmlns:a16="http://schemas.microsoft.com/office/drawing/2014/main" id="{B3885FB6-A3AE-E9DD-32E2-1D18CCFABAA7}"/>
              </a:ext>
            </a:extLst>
          </p:cNvPr>
          <p:cNvSpPr/>
          <p:nvPr/>
        </p:nvSpPr>
        <p:spPr>
          <a:xfrm>
            <a:off x="4416126" y="5494485"/>
            <a:ext cx="33943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Roles</a:t>
            </a:r>
          </a:p>
        </p:txBody>
      </p:sp>
    </p:spTree>
    <p:extLst>
      <p:ext uri="{BB962C8B-B14F-4D97-AF65-F5344CB8AC3E}">
        <p14:creationId xmlns:p14="http://schemas.microsoft.com/office/powerpoint/2010/main" val="2597694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EDE72-91D3-4020-DFC5-6E55571F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5. Las personas mayores: otros atributos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CCDFFB-2620-833D-26E5-0CB0E308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D39A49-CF07-EE89-D977-2F1FF3EF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14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9879127-AC09-A534-123B-CE2BDC456A8A}"/>
              </a:ext>
            </a:extLst>
          </p:cNvPr>
          <p:cNvSpPr txBox="1">
            <a:spLocks/>
          </p:cNvSpPr>
          <p:nvPr/>
        </p:nvSpPr>
        <p:spPr>
          <a:xfrm>
            <a:off x="6810531" y="4412586"/>
            <a:ext cx="5381469" cy="1405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pple Symbols" panose="02000000000000000000" pitchFamily="2" charset="-79"/>
              <a:buNone/>
            </a:pPr>
            <a:endParaRPr lang="es-ES_tradnl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7F09CAA4-16BC-4093-8AD5-6AD3A02482EC}"/>
              </a:ext>
            </a:extLst>
          </p:cNvPr>
          <p:cNvSpPr txBox="1">
            <a:spLocks/>
          </p:cNvSpPr>
          <p:nvPr/>
        </p:nvSpPr>
        <p:spPr>
          <a:xfrm>
            <a:off x="1932043" y="2833506"/>
            <a:ext cx="8332838" cy="1502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Veamos </a:t>
            </a:r>
            <a:r>
              <a:rPr lang="es-ES_tradnl" sz="4000" dirty="0"/>
              <a:t>las campañas </a:t>
            </a:r>
          </a:p>
          <a:p>
            <a:pPr marL="0" indent="0" algn="ct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4000" dirty="0"/>
              <a:t>de los compañeros</a:t>
            </a:r>
          </a:p>
        </p:txBody>
      </p:sp>
    </p:spTree>
    <p:extLst>
      <p:ext uri="{BB962C8B-B14F-4D97-AF65-F5344CB8AC3E}">
        <p14:creationId xmlns:p14="http://schemas.microsoft.com/office/powerpoint/2010/main" val="3257954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EDE72-91D3-4020-DFC5-6E55571F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5. Las personas mayores: otros atributos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CCDFFB-2620-833D-26E5-0CB0E308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D39A49-CF07-EE89-D977-2F1FF3EF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15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9879127-AC09-A534-123B-CE2BDC456A8A}"/>
              </a:ext>
            </a:extLst>
          </p:cNvPr>
          <p:cNvSpPr txBox="1">
            <a:spLocks/>
          </p:cNvSpPr>
          <p:nvPr/>
        </p:nvSpPr>
        <p:spPr>
          <a:xfrm>
            <a:off x="6810531" y="4412586"/>
            <a:ext cx="5381469" cy="1405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pple Symbols" panose="02000000000000000000" pitchFamily="2" charset="-79"/>
              <a:buNone/>
            </a:pPr>
            <a:endParaRPr lang="es-ES_tradnl" dirty="0"/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0D2AF707-8B8B-47A9-3E56-196F35D13862}"/>
              </a:ext>
            </a:extLst>
          </p:cNvPr>
          <p:cNvSpPr/>
          <p:nvPr/>
        </p:nvSpPr>
        <p:spPr>
          <a:xfrm>
            <a:off x="3432175" y="286360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Seleccionar una campaña</a:t>
            </a:r>
          </a:p>
        </p:txBody>
      </p:sp>
      <p:sp>
        <p:nvSpPr>
          <p:cNvPr id="7" name="Rectángulo 11">
            <a:extLst>
              <a:ext uri="{FF2B5EF4-FFF2-40B4-BE49-F238E27FC236}">
                <a16:creationId xmlns:a16="http://schemas.microsoft.com/office/drawing/2014/main" id="{3DB7C580-F90B-1A72-772D-E1E66F8F054B}"/>
              </a:ext>
            </a:extLst>
          </p:cNvPr>
          <p:cNvSpPr/>
          <p:nvPr/>
        </p:nvSpPr>
        <p:spPr>
          <a:xfrm>
            <a:off x="4255559" y="357113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Compartir con tres personas</a:t>
            </a:r>
          </a:p>
        </p:txBody>
      </p:sp>
      <p:sp>
        <p:nvSpPr>
          <p:cNvPr id="9" name="Rectángulo 12">
            <a:extLst>
              <a:ext uri="{FF2B5EF4-FFF2-40B4-BE49-F238E27FC236}">
                <a16:creationId xmlns:a16="http://schemas.microsoft.com/office/drawing/2014/main" id="{8718CA07-BABD-39FE-0277-A649A3CD4F94}"/>
              </a:ext>
            </a:extLst>
          </p:cNvPr>
          <p:cNvSpPr/>
          <p:nvPr/>
        </p:nvSpPr>
        <p:spPr>
          <a:xfrm>
            <a:off x="5095495" y="4278664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Dialogar al respecto</a:t>
            </a:r>
          </a:p>
        </p:txBody>
      </p:sp>
      <p:sp>
        <p:nvSpPr>
          <p:cNvPr id="11" name="Rectángulo 16">
            <a:extLst>
              <a:ext uri="{FF2B5EF4-FFF2-40B4-BE49-F238E27FC236}">
                <a16:creationId xmlns:a16="http://schemas.microsoft.com/office/drawing/2014/main" id="{5A5AA4F6-2533-C6D5-9D13-01A083D22B48}"/>
              </a:ext>
            </a:extLst>
          </p:cNvPr>
          <p:cNvSpPr/>
          <p:nvPr/>
        </p:nvSpPr>
        <p:spPr>
          <a:xfrm>
            <a:off x="2649182" y="1659385"/>
            <a:ext cx="4732849" cy="940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dirty="0">
                <a:solidFill>
                  <a:schemeClr val="bg1"/>
                </a:solidFill>
                <a:latin typeface="+mj-lt"/>
              </a:rPr>
              <a:t>Manos a la obra</a:t>
            </a:r>
          </a:p>
        </p:txBody>
      </p:sp>
      <p:sp>
        <p:nvSpPr>
          <p:cNvPr id="12" name="Rectángulo 12">
            <a:extLst>
              <a:ext uri="{FF2B5EF4-FFF2-40B4-BE49-F238E27FC236}">
                <a16:creationId xmlns:a16="http://schemas.microsoft.com/office/drawing/2014/main" id="{CD8367C0-02BD-048A-6C89-A517CC3D7808}"/>
              </a:ext>
            </a:extLst>
          </p:cNvPr>
          <p:cNvSpPr/>
          <p:nvPr/>
        </p:nvSpPr>
        <p:spPr>
          <a:xfrm>
            <a:off x="5911565" y="4992389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Reflexionar en clase</a:t>
            </a:r>
          </a:p>
        </p:txBody>
      </p:sp>
    </p:spTree>
    <p:extLst>
      <p:ext uri="{BB962C8B-B14F-4D97-AF65-F5344CB8AC3E}">
        <p14:creationId xmlns:p14="http://schemas.microsoft.com/office/powerpoint/2010/main" val="2370611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1867919"/>
            <a:ext cx="6798286" cy="1205934"/>
          </a:xfrm>
        </p:spPr>
        <p:txBody>
          <a:bodyPr/>
          <a:lstStyle/>
          <a:p>
            <a:r>
              <a:rPr lang="es-ES_tradnl" dirty="0"/>
              <a:t>El edadismo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312580"/>
            <a:ext cx="6798286" cy="994189"/>
          </a:xfrm>
        </p:spPr>
        <p:txBody>
          <a:bodyPr/>
          <a:lstStyle/>
          <a:p>
            <a:r>
              <a:rPr lang="es-ES_tradnl" dirty="0"/>
              <a:t>De la discriminación a la promesa de la felicidad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7143DAAC-1AF4-37FB-ED32-0373B73DB686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2131270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7B453-7AEB-91D3-DF53-BB2DA4A5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46B665-6286-F5E3-9CB3-E72245632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215" y="1279873"/>
            <a:ext cx="10074485" cy="4868833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_tradnl" dirty="0"/>
              <a:t>Creencias e imágenes sobre las personas mayores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Empieza algo nuevo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Las personas mayores en diferentes contextos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Documentándonos para construir puentes intergeneracionales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Las personas mayores: otros atributos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64D401-0001-DCDA-EEB1-B0C90BE9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248AD6-FC4B-213A-6D07-D8F66499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01667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1. Creencias e imágenes sobre las personas mayores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24658D-1198-52C6-ECE1-4CEBE4A0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43" y="2833506"/>
            <a:ext cx="8332838" cy="150252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¿Qué te sugiere la idea de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persona mayor</a:t>
            </a:r>
            <a:r>
              <a:rPr lang="es-ES_tradnl" sz="4000" dirty="0"/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30690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Empieza algo nuevo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F6F167D-2852-2D50-F33F-A8B289622029}"/>
              </a:ext>
            </a:extLst>
          </p:cNvPr>
          <p:cNvSpPr/>
          <p:nvPr/>
        </p:nvSpPr>
        <p:spPr>
          <a:xfrm>
            <a:off x="3642954" y="2719136"/>
            <a:ext cx="49060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https://www.youtube.com/watch?v=qJooGAzt0w0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8028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Empieza algo nuevo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14FC681A-A8D2-F03C-7E90-67F69AADE254}"/>
              </a:ext>
            </a:extLst>
          </p:cNvPr>
          <p:cNvSpPr/>
          <p:nvPr/>
        </p:nvSpPr>
        <p:spPr>
          <a:xfrm rot="5400000">
            <a:off x="2458045" y="1149592"/>
            <a:ext cx="2133778" cy="1813991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¿Qué?</a:t>
            </a:r>
          </a:p>
        </p:txBody>
      </p:sp>
      <p:sp>
        <p:nvSpPr>
          <p:cNvPr id="9" name="Hexágono 8">
            <a:extLst>
              <a:ext uri="{FF2B5EF4-FFF2-40B4-BE49-F238E27FC236}">
                <a16:creationId xmlns:a16="http://schemas.microsoft.com/office/drawing/2014/main" id="{35DB4D45-701F-CD86-6309-B69026F1D09B}"/>
              </a:ext>
            </a:extLst>
          </p:cNvPr>
          <p:cNvSpPr/>
          <p:nvPr/>
        </p:nvSpPr>
        <p:spPr>
          <a:xfrm rot="5400000">
            <a:off x="7506382" y="2086128"/>
            <a:ext cx="2133778" cy="1813991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¿Quién?</a:t>
            </a:r>
          </a:p>
        </p:txBody>
      </p:sp>
      <p:sp>
        <p:nvSpPr>
          <p:cNvPr id="13" name="Hexágono 12">
            <a:extLst>
              <a:ext uri="{FF2B5EF4-FFF2-40B4-BE49-F238E27FC236}">
                <a16:creationId xmlns:a16="http://schemas.microsoft.com/office/drawing/2014/main" id="{84A0CA00-AF24-73DB-69A0-2776BF7EB2E2}"/>
              </a:ext>
            </a:extLst>
          </p:cNvPr>
          <p:cNvSpPr/>
          <p:nvPr/>
        </p:nvSpPr>
        <p:spPr>
          <a:xfrm rot="5400000">
            <a:off x="4982214" y="1585860"/>
            <a:ext cx="2133778" cy="1813991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bg1"/>
                </a:solidFill>
                <a:latin typeface="Century Gothic" panose="020B0502020202020204" pitchFamily="34" charset="0"/>
              </a:rPr>
              <a:t>¿Cómo?</a:t>
            </a:r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E25A318D-A555-2944-6B1C-2877362EFF23}"/>
              </a:ext>
            </a:extLst>
          </p:cNvPr>
          <p:cNvSpPr/>
          <p:nvPr/>
        </p:nvSpPr>
        <p:spPr>
          <a:xfrm rot="5400000">
            <a:off x="3365040" y="3487268"/>
            <a:ext cx="2133778" cy="1813991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¿Cuándo?</a:t>
            </a:r>
          </a:p>
        </p:txBody>
      </p:sp>
      <p:sp>
        <p:nvSpPr>
          <p:cNvPr id="15" name="Hexágono 14">
            <a:extLst>
              <a:ext uri="{FF2B5EF4-FFF2-40B4-BE49-F238E27FC236}">
                <a16:creationId xmlns:a16="http://schemas.microsoft.com/office/drawing/2014/main" id="{E68731E7-769D-E9A8-B8B4-851F49C1CF2B}"/>
              </a:ext>
            </a:extLst>
          </p:cNvPr>
          <p:cNvSpPr/>
          <p:nvPr/>
        </p:nvSpPr>
        <p:spPr>
          <a:xfrm rot="5400000">
            <a:off x="8413377" y="4423804"/>
            <a:ext cx="2133778" cy="1813991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bg1"/>
                </a:solidFill>
                <a:latin typeface="Century Gothic" panose="020B0502020202020204" pitchFamily="34" charset="0"/>
              </a:rPr>
              <a:t>¿Por qué?</a:t>
            </a:r>
          </a:p>
        </p:txBody>
      </p:sp>
      <p:sp>
        <p:nvSpPr>
          <p:cNvPr id="16" name="Hexágono 15">
            <a:extLst>
              <a:ext uri="{FF2B5EF4-FFF2-40B4-BE49-F238E27FC236}">
                <a16:creationId xmlns:a16="http://schemas.microsoft.com/office/drawing/2014/main" id="{9BFA0AD2-CF0F-B79F-23E3-E40628AA44D8}"/>
              </a:ext>
            </a:extLst>
          </p:cNvPr>
          <p:cNvSpPr/>
          <p:nvPr/>
        </p:nvSpPr>
        <p:spPr>
          <a:xfrm rot="5400000">
            <a:off x="5889209" y="3923536"/>
            <a:ext cx="2133778" cy="1813991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¿Dónde?</a:t>
            </a:r>
          </a:p>
        </p:txBody>
      </p:sp>
    </p:spTree>
    <p:extLst>
      <p:ext uri="{BB962C8B-B14F-4D97-AF65-F5344CB8AC3E}">
        <p14:creationId xmlns:p14="http://schemas.microsoft.com/office/powerpoint/2010/main" val="3501114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Empieza algo nuevo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85DA57EC-76F7-A9BA-872E-112D0C4BD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829BFC4-DFB9-EB37-EA04-19A3CB0855F0}"/>
              </a:ext>
            </a:extLst>
          </p:cNvPr>
          <p:cNvSpPr/>
          <p:nvPr/>
        </p:nvSpPr>
        <p:spPr>
          <a:xfrm>
            <a:off x="3642954" y="2719136"/>
            <a:ext cx="49060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https://www.youtube.com/watch?v=qJooGAzt0w0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5075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Empieza algo nuevo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6897A56-7A45-289D-8AB3-14EB6524DDE1}"/>
              </a:ext>
            </a:extLst>
          </p:cNvPr>
          <p:cNvSpPr/>
          <p:nvPr/>
        </p:nvSpPr>
        <p:spPr>
          <a:xfrm>
            <a:off x="1563327" y="2188140"/>
            <a:ext cx="4374373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Las palomas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3AF52BF-05A2-D359-BF60-29470352AF34}"/>
              </a:ext>
            </a:extLst>
          </p:cNvPr>
          <p:cNvSpPr/>
          <p:nvPr/>
        </p:nvSpPr>
        <p:spPr>
          <a:xfrm>
            <a:off x="1563327" y="2829533"/>
            <a:ext cx="4374373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El color de las sillas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D79616D-2BF7-69E8-D8B3-4DE6B976122D}"/>
              </a:ext>
            </a:extLst>
          </p:cNvPr>
          <p:cNvSpPr/>
          <p:nvPr/>
        </p:nvSpPr>
        <p:spPr>
          <a:xfrm>
            <a:off x="1563326" y="3466487"/>
            <a:ext cx="4374373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El bastón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ED83C10-A4B8-01C2-0D23-BDFEDB41EA1A}"/>
              </a:ext>
            </a:extLst>
          </p:cNvPr>
          <p:cNvSpPr/>
          <p:nvPr/>
        </p:nvSpPr>
        <p:spPr>
          <a:xfrm>
            <a:off x="1563326" y="4103210"/>
            <a:ext cx="4374373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El vestuario de personajes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B1D4335C-6EBD-DDD4-7320-121F05B99C12}"/>
              </a:ext>
            </a:extLst>
          </p:cNvPr>
          <p:cNvSpPr/>
          <p:nvPr/>
        </p:nvSpPr>
        <p:spPr>
          <a:xfrm>
            <a:off x="1563326" y="4740269"/>
            <a:ext cx="4374373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Los tipos de planos cinematográficos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0DCA527-F997-4CFA-510A-954DE46ABC4E}"/>
              </a:ext>
            </a:extLst>
          </p:cNvPr>
          <p:cNvSpPr/>
          <p:nvPr/>
        </p:nvSpPr>
        <p:spPr>
          <a:xfrm>
            <a:off x="1563326" y="5372438"/>
            <a:ext cx="4374373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Los cambios de ritmo en la música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DAAB716-74FF-7943-6382-5906EC2A875A}"/>
              </a:ext>
            </a:extLst>
          </p:cNvPr>
          <p:cNvSpPr/>
          <p:nvPr/>
        </p:nvSpPr>
        <p:spPr>
          <a:xfrm>
            <a:off x="6120579" y="1151009"/>
            <a:ext cx="4732849" cy="940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¿Qué valores, actitudes, comportamientos y acciones representan?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532A8DA-1009-6E5C-609C-3C38FF671715}"/>
              </a:ext>
            </a:extLst>
          </p:cNvPr>
          <p:cNvSpPr/>
          <p:nvPr/>
        </p:nvSpPr>
        <p:spPr>
          <a:xfrm>
            <a:off x="6120579" y="2188140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87A3218-0717-5FCF-E23D-16FE6EB30781}"/>
              </a:ext>
            </a:extLst>
          </p:cNvPr>
          <p:cNvSpPr/>
          <p:nvPr/>
        </p:nvSpPr>
        <p:spPr>
          <a:xfrm>
            <a:off x="6120579" y="2829533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FEC86094-F1E4-910C-3D32-C98B6F5224B2}"/>
              </a:ext>
            </a:extLst>
          </p:cNvPr>
          <p:cNvSpPr/>
          <p:nvPr/>
        </p:nvSpPr>
        <p:spPr>
          <a:xfrm>
            <a:off x="6120578" y="3466487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0A29E95-0078-3F55-BB7D-51FE480D1B35}"/>
              </a:ext>
            </a:extLst>
          </p:cNvPr>
          <p:cNvSpPr/>
          <p:nvPr/>
        </p:nvSpPr>
        <p:spPr>
          <a:xfrm>
            <a:off x="6120578" y="4103210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40D3358B-774A-FF7C-C98B-5877F9DC3B06}"/>
              </a:ext>
            </a:extLst>
          </p:cNvPr>
          <p:cNvSpPr/>
          <p:nvPr/>
        </p:nvSpPr>
        <p:spPr>
          <a:xfrm>
            <a:off x="6120578" y="4740269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55BDC43-054A-6C8E-EBD3-D0D4E4150B9A}"/>
              </a:ext>
            </a:extLst>
          </p:cNvPr>
          <p:cNvSpPr/>
          <p:nvPr/>
        </p:nvSpPr>
        <p:spPr>
          <a:xfrm>
            <a:off x="6120578" y="5372438"/>
            <a:ext cx="4732849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84594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Empieza algo nuevo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33119056-46D8-82D0-3888-376CCEE15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4F31020-8039-B5C7-747C-DBC0800B9DB3}"/>
              </a:ext>
            </a:extLst>
          </p:cNvPr>
          <p:cNvSpPr/>
          <p:nvPr/>
        </p:nvSpPr>
        <p:spPr>
          <a:xfrm>
            <a:off x="3642954" y="2719136"/>
            <a:ext cx="49060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https://www.youtube.com/watch?v=qJooGAzt0w0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670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6E767-84D1-3BCE-E108-C98CAFCC3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3. Las personas mayores en diferentes contextos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972027-F665-64F4-E411-A6401E87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BEBC2B-37E4-6206-5E5E-085979C9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9</a:t>
            </a:fld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F47F7A-CF0A-639D-0C37-B2F35798C473}"/>
              </a:ext>
            </a:extLst>
          </p:cNvPr>
          <p:cNvSpPr txBox="1">
            <a:spLocks/>
          </p:cNvSpPr>
          <p:nvPr/>
        </p:nvSpPr>
        <p:spPr>
          <a:xfrm>
            <a:off x="1932043" y="2833506"/>
            <a:ext cx="8332838" cy="1502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¿Cómo se representa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la vejez en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vuestros entornos</a:t>
            </a:r>
            <a:r>
              <a:rPr lang="es-ES_tradnl" sz="4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51639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YPV2VAMHAHS5-650476877-2327</_dlc_DocId>
    <_dlc_DocIdUrl xmlns="72f89b70-f9a4-4cbd-bff7-7891ba7b9fc3">
      <Url>https://sharepoint.uni-goettingen.de/projects/criterion/_layouts/15/DocIdRedir.aspx?ID=YPV2VAMHAHS5-650476877-2327</Url>
      <Description>YPV2VAMHAHS5-650476877-2327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4E5BCC-0212-461F-856F-5958642062F8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2.xml><?xml version="1.0" encoding="utf-8"?>
<ds:datastoreItem xmlns:ds="http://schemas.openxmlformats.org/officeDocument/2006/customXml" ds:itemID="{B3913120-81B8-4944-B4D9-EF133295C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775311-6104-4756-BBDE-0DB6505EBDF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BDD83E4-2012-4D10-98AC-D53A5317B5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378</TotalTime>
  <Words>620</Words>
  <Application>Microsoft Office PowerPoint</Application>
  <PresentationFormat>Panorámica</PresentationFormat>
  <Paragraphs>120</Paragraphs>
  <Slides>16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4" baseType="lpstr">
      <vt:lpstr>Apple Symbols</vt:lpstr>
      <vt:lpstr>Arial</vt:lpstr>
      <vt:lpstr>Calibri</vt:lpstr>
      <vt:lpstr>Calibri Light</vt:lpstr>
      <vt:lpstr>Century Gothic</vt:lpstr>
      <vt:lpstr>Courier New</vt:lpstr>
      <vt:lpstr>Times</vt:lpstr>
      <vt:lpstr>Tema de Office</vt:lpstr>
      <vt:lpstr>El edadismo</vt:lpstr>
      <vt:lpstr>Contenido</vt:lpstr>
      <vt:lpstr>1. Creencias e imágenes sobre las personas mayores</vt:lpstr>
      <vt:lpstr>2. Empieza algo nuevo</vt:lpstr>
      <vt:lpstr>2. Empieza algo nuevo</vt:lpstr>
      <vt:lpstr>2. Empieza algo nuevo</vt:lpstr>
      <vt:lpstr>2. Empieza algo nuevo</vt:lpstr>
      <vt:lpstr>2. Empieza algo nuevo</vt:lpstr>
      <vt:lpstr>3. Las personas mayores en diferentes contextos</vt:lpstr>
      <vt:lpstr>4. Documentándonos para construir puentes intergeneracionales</vt:lpstr>
      <vt:lpstr>4. Documentándonos para construir puentes intergeneracionales</vt:lpstr>
      <vt:lpstr>5. Las personas mayores: otros atributos</vt:lpstr>
      <vt:lpstr>5. Las personas mayores: otros atributos</vt:lpstr>
      <vt:lpstr>5. Las personas mayores: otros atributos</vt:lpstr>
      <vt:lpstr>5. Las personas mayores: otros atributos</vt:lpstr>
      <vt:lpstr>El edadismo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21</cp:revision>
  <dcterms:created xsi:type="dcterms:W3CDTF">2024-07-26T12:39:53Z</dcterms:created>
  <dcterms:modified xsi:type="dcterms:W3CDTF">2026-03-23T21:05:46Z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aa27269e-75ee-4753-abbc-10ea802aac2d</vt:lpwstr>
  </property>
</Properties>
</file>