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6"/>
  </p:notesMasterIdLst>
  <p:sldIdLst>
    <p:sldId id="256" r:id="rId6"/>
    <p:sldId id="257" r:id="rId7"/>
    <p:sldId id="277" r:id="rId8"/>
    <p:sldId id="278" r:id="rId9"/>
    <p:sldId id="263" r:id="rId10"/>
    <p:sldId id="279" r:id="rId11"/>
    <p:sldId id="280" r:id="rId12"/>
    <p:sldId id="294" r:id="rId13"/>
    <p:sldId id="281" r:id="rId14"/>
    <p:sldId id="283" r:id="rId15"/>
    <p:sldId id="284" r:id="rId16"/>
    <p:sldId id="285" r:id="rId17"/>
    <p:sldId id="295" r:id="rId18"/>
    <p:sldId id="286" r:id="rId19"/>
    <p:sldId id="287" r:id="rId20"/>
    <p:sldId id="289" r:id="rId21"/>
    <p:sldId id="290" r:id="rId22"/>
    <p:sldId id="291" r:id="rId23"/>
    <p:sldId id="292" r:id="rId24"/>
    <p:sldId id="293" r:id="rId25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35" autoAdjust="0"/>
    <p:restoredTop sz="82482"/>
  </p:normalViewPr>
  <p:slideViewPr>
    <p:cSldViewPr snapToGrid="0" showGuides="1">
      <p:cViewPr varScale="1">
        <p:scale>
          <a:sx n="40" d="100"/>
          <a:sy n="40" d="100"/>
        </p:scale>
        <p:origin x="1326" y="270"/>
      </p:cViewPr>
      <p:guideLst>
        <p:guide orient="horz" pos="799"/>
        <p:guide pos="39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2900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72197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0719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3851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1261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04015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371020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fontAlgn="base">
              <a:lnSpc>
                <a:spcPct val="115000"/>
              </a:lnSpc>
              <a:buClr>
                <a:srgbClr val="000000"/>
              </a:buClr>
              <a:buSzPts val="1200"/>
              <a:buFont typeface="Arial" panose="020B0604020202020204" pitchFamily="34" charset="0"/>
              <a:buNone/>
            </a:pPr>
            <a:endParaRPr lang="en-CZ" sz="1800" u="none" strike="noStrike" dirty="0"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65160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en-CZ" sz="1800" u="none" strike="noStrike" dirty="0"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24614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744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0094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1471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8084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97909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16822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25312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9521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si88tyH5cy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2073" y="2325119"/>
            <a:ext cx="6798286" cy="1205934"/>
          </a:xfrm>
        </p:spPr>
        <p:txBody>
          <a:bodyPr/>
          <a:lstStyle/>
          <a:p>
            <a:r>
              <a:rPr lang="es-ES_tradnl" dirty="0"/>
              <a:t>Crecimiento personal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6448" y="3312580"/>
            <a:ext cx="6798286" cy="994189"/>
          </a:xfrm>
        </p:spPr>
        <p:txBody>
          <a:bodyPr/>
          <a:lstStyle/>
          <a:p>
            <a:r>
              <a:rPr lang="es-ES_tradnl" dirty="0"/>
              <a:t>¿Cómo debo ser?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FAA98DF9-8CA8-A527-6B88-19A7952B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03540D02-4ECC-B288-C132-C328580418C0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¡Dialoguemos!</a:t>
            </a:r>
          </a:p>
        </p:txBody>
      </p:sp>
    </p:spTree>
    <p:extLst>
      <p:ext uri="{BB962C8B-B14F-4D97-AF65-F5344CB8AC3E}">
        <p14:creationId xmlns:p14="http://schemas.microsoft.com/office/powerpoint/2010/main" val="555215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Tiene sentido </a:t>
            </a:r>
            <a:r>
              <a:rPr lang="es-ES_tradnl" sz="4000" dirty="0"/>
              <a:t>seguir estos consejos del youtubero?</a:t>
            </a:r>
          </a:p>
        </p:txBody>
      </p:sp>
    </p:spTree>
    <p:extLst>
      <p:ext uri="{BB962C8B-B14F-4D97-AF65-F5344CB8AC3E}">
        <p14:creationId xmlns:p14="http://schemas.microsoft.com/office/powerpoint/2010/main" val="3434674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3. Percepciones de la idea de crecer como persona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616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¿Por qué los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medios de comunicación </a:t>
            </a:r>
            <a:r>
              <a:rPr lang="es-ES_tradnl" sz="4000" dirty="0"/>
              <a:t>insisten en que crezcamos como personas?</a:t>
            </a:r>
          </a:p>
        </p:txBody>
      </p:sp>
    </p:spTree>
    <p:extLst>
      <p:ext uri="{BB962C8B-B14F-4D97-AF65-F5344CB8AC3E}">
        <p14:creationId xmlns:p14="http://schemas.microsoft.com/office/powerpoint/2010/main" val="1412340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3. Percepciones de la idea de crecer como persona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616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Averigüemos qué nos dicen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las personas de nuestro entorno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3305351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3. Percepciones de la idea de crecer como persona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926" y="1307277"/>
            <a:ext cx="2552521" cy="104925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3000" dirty="0"/>
              <a:t>¿Por qué…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504D3E-AC07-4E6D-7F68-DC2825047900}"/>
              </a:ext>
            </a:extLst>
          </p:cNvPr>
          <p:cNvSpPr txBox="1">
            <a:spLocks/>
          </p:cNvSpPr>
          <p:nvPr/>
        </p:nvSpPr>
        <p:spPr>
          <a:xfrm>
            <a:off x="3053753" y="1909064"/>
            <a:ext cx="7653606" cy="4077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pple Symbols" panose="02000000000000000000" pitchFamily="2" charset="-79"/>
              <a:buNone/>
            </a:pPr>
            <a:r>
              <a:rPr lang="es-ES_tradnl" sz="2100" dirty="0"/>
              <a:t>… 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</a:rPr>
              <a:t>nos invitan</a:t>
            </a:r>
            <a:r>
              <a:rPr lang="es-ES_tradnl" sz="2100" dirty="0"/>
              <a:t> a salir de nuestra zona de confort?</a:t>
            </a:r>
          </a:p>
          <a:p>
            <a:pPr marL="0" indent="0" algn="r">
              <a:buFont typeface="Apple Symbols" panose="02000000000000000000" pitchFamily="2" charset="-79"/>
              <a:buNone/>
            </a:pPr>
            <a:endParaRPr lang="es-ES_tradnl" sz="2100" dirty="0"/>
          </a:p>
          <a:p>
            <a:pPr marL="0" indent="0" algn="r">
              <a:buFont typeface="Apple Symbols" panose="02000000000000000000" pitchFamily="2" charset="-79"/>
              <a:buNone/>
            </a:pPr>
            <a:r>
              <a:rPr lang="es-ES_tradnl" sz="2100" dirty="0"/>
              <a:t>… 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ES_tradnl" sz="2100" dirty="0"/>
              <a:t>constante el mensaje de conectarnos con la naturaleza y descubrirnos a nosotros mismos? </a:t>
            </a:r>
          </a:p>
          <a:p>
            <a:pPr marL="0" indent="0" algn="r">
              <a:buFont typeface="Apple Symbols" panose="02000000000000000000" pitchFamily="2" charset="-79"/>
              <a:buNone/>
            </a:pPr>
            <a:endParaRPr lang="es-ES_tradnl" sz="2100" dirty="0"/>
          </a:p>
          <a:p>
            <a:pPr marL="0" indent="0" algn="r">
              <a:buFont typeface="Apple Symbols" panose="02000000000000000000" pitchFamily="2" charset="-79"/>
              <a:buNone/>
            </a:pPr>
            <a:r>
              <a:rPr lang="es-ES_tradnl" sz="2100" dirty="0"/>
              <a:t>… 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</a:rPr>
              <a:t>consumimos </a:t>
            </a:r>
            <a:r>
              <a:rPr lang="es-ES_tradnl" sz="2100" dirty="0"/>
              <a:t>tantos productos y servicios de belleza?</a:t>
            </a:r>
          </a:p>
          <a:p>
            <a:pPr marL="0" indent="0" algn="r">
              <a:buFont typeface="Apple Symbols" panose="02000000000000000000" pitchFamily="2" charset="-79"/>
              <a:buNone/>
            </a:pPr>
            <a:endParaRPr lang="es-ES_tradnl" sz="2100" dirty="0"/>
          </a:p>
          <a:p>
            <a:pPr marL="0" indent="0" algn="r">
              <a:buFont typeface="Apple Symbols" panose="02000000000000000000" pitchFamily="2" charset="-79"/>
              <a:buNone/>
            </a:pPr>
            <a:r>
              <a:rPr lang="es-ES_tradnl" sz="2100" dirty="0"/>
              <a:t>… 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</a:rPr>
              <a:t>buscamos llenar </a:t>
            </a:r>
            <a:r>
              <a:rPr lang="es-ES_tradnl" sz="2100" dirty="0"/>
              <a:t>el tiempo con diversas actividades?</a:t>
            </a:r>
          </a:p>
        </p:txBody>
      </p:sp>
    </p:spTree>
    <p:extLst>
      <p:ext uri="{BB962C8B-B14F-4D97-AF65-F5344CB8AC3E}">
        <p14:creationId xmlns:p14="http://schemas.microsoft.com/office/powerpoint/2010/main" val="4169012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3. Percepciones de la idea de crecer como persona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15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7307AA6D-85E6-7C64-C497-32A7AA216884}"/>
              </a:ext>
            </a:extLst>
          </p:cNvPr>
          <p:cNvSpPr/>
          <p:nvPr/>
        </p:nvSpPr>
        <p:spPr>
          <a:xfrm>
            <a:off x="1739540" y="1873739"/>
            <a:ext cx="9021572" cy="15261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6">
            <a:extLst>
              <a:ext uri="{FF2B5EF4-FFF2-40B4-BE49-F238E27FC236}">
                <a16:creationId xmlns:a16="http://schemas.microsoft.com/office/drawing/2014/main" id="{FB66E713-F33C-4843-1B13-26AF314C03FC}"/>
              </a:ext>
            </a:extLst>
          </p:cNvPr>
          <p:cNvSpPr/>
          <p:nvPr/>
        </p:nvSpPr>
        <p:spPr>
          <a:xfrm>
            <a:off x="1739539" y="1254438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Perspectivas de la idea de crecimiento personal intergeneracional</a:t>
            </a:r>
          </a:p>
        </p:txBody>
      </p:sp>
      <p:sp>
        <p:nvSpPr>
          <p:cNvPr id="16" name="Rectángulo 7">
            <a:extLst>
              <a:ext uri="{FF2B5EF4-FFF2-40B4-BE49-F238E27FC236}">
                <a16:creationId xmlns:a16="http://schemas.microsoft.com/office/drawing/2014/main" id="{7EF5ADCF-ED28-F9E1-ED80-ACC8C4CA7FEC}"/>
              </a:ext>
            </a:extLst>
          </p:cNvPr>
          <p:cNvSpPr/>
          <p:nvPr/>
        </p:nvSpPr>
        <p:spPr>
          <a:xfrm>
            <a:off x="1739538" y="3680636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Aspectos relevantes, interesantes o curiosos de las entrevistas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E7DE5EAE-2885-116D-9F75-03BA210532ED}"/>
              </a:ext>
            </a:extLst>
          </p:cNvPr>
          <p:cNvSpPr/>
          <p:nvPr/>
        </p:nvSpPr>
        <p:spPr>
          <a:xfrm>
            <a:off x="1739538" y="4308762"/>
            <a:ext cx="9021572" cy="15261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2566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371727" cy="548894"/>
          </a:xfrm>
        </p:spPr>
        <p:txBody>
          <a:bodyPr>
            <a:normAutofit/>
          </a:bodyPr>
          <a:lstStyle/>
          <a:p>
            <a:r>
              <a:rPr lang="es-ES_tradnl" dirty="0"/>
              <a:t>4. El crecimiento personal desde diferentes perspectivas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16</a:t>
            </a:fld>
            <a:endParaRPr lang="es-ES_tradnl" dirty="0"/>
          </a:p>
        </p:txBody>
      </p:sp>
      <p:sp>
        <p:nvSpPr>
          <p:cNvPr id="10" name="Rectángulo 11">
            <a:extLst>
              <a:ext uri="{FF2B5EF4-FFF2-40B4-BE49-F238E27FC236}">
                <a16:creationId xmlns:a16="http://schemas.microsoft.com/office/drawing/2014/main" id="{E9C4E05C-EA3E-8B68-BC24-686D7765E96C}"/>
              </a:ext>
            </a:extLst>
          </p:cNvPr>
          <p:cNvSpPr/>
          <p:nvPr/>
        </p:nvSpPr>
        <p:spPr>
          <a:xfrm>
            <a:off x="1739540" y="1621798"/>
            <a:ext cx="4356460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Texto 1</a:t>
            </a:r>
          </a:p>
        </p:txBody>
      </p:sp>
      <p:sp>
        <p:nvSpPr>
          <p:cNvPr id="12" name="Rectángulo 16">
            <a:extLst>
              <a:ext uri="{FF2B5EF4-FFF2-40B4-BE49-F238E27FC236}">
                <a16:creationId xmlns:a16="http://schemas.microsoft.com/office/drawing/2014/main" id="{FB66E713-F33C-4843-1B13-26AF314C03FC}"/>
              </a:ext>
            </a:extLst>
          </p:cNvPr>
          <p:cNvSpPr/>
          <p:nvPr/>
        </p:nvSpPr>
        <p:spPr>
          <a:xfrm>
            <a:off x="1739538" y="979656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Resumen</a:t>
            </a:r>
          </a:p>
        </p:txBody>
      </p:sp>
      <p:sp>
        <p:nvSpPr>
          <p:cNvPr id="16" name="Rectángulo 7">
            <a:extLst>
              <a:ext uri="{FF2B5EF4-FFF2-40B4-BE49-F238E27FC236}">
                <a16:creationId xmlns:a16="http://schemas.microsoft.com/office/drawing/2014/main" id="{7EF5ADCF-ED28-F9E1-ED80-ACC8C4CA7FEC}"/>
              </a:ext>
            </a:extLst>
          </p:cNvPr>
          <p:cNvSpPr/>
          <p:nvPr/>
        </p:nvSpPr>
        <p:spPr>
          <a:xfrm>
            <a:off x="6404650" y="1621799"/>
            <a:ext cx="4356460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Texto 2</a:t>
            </a: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516B303B-76D5-7A65-19E7-D8BC8F6866DC}"/>
              </a:ext>
            </a:extLst>
          </p:cNvPr>
          <p:cNvSpPr/>
          <p:nvPr/>
        </p:nvSpPr>
        <p:spPr>
          <a:xfrm>
            <a:off x="1739540" y="2290431"/>
            <a:ext cx="4356460" cy="94513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E7DE5EAE-2885-116D-9F75-03BA210532ED}"/>
              </a:ext>
            </a:extLst>
          </p:cNvPr>
          <p:cNvSpPr/>
          <p:nvPr/>
        </p:nvSpPr>
        <p:spPr>
          <a:xfrm>
            <a:off x="6404650" y="2290433"/>
            <a:ext cx="4356460" cy="94513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" name="Rectángulo 11">
            <a:extLst>
              <a:ext uri="{FF2B5EF4-FFF2-40B4-BE49-F238E27FC236}">
                <a16:creationId xmlns:a16="http://schemas.microsoft.com/office/drawing/2014/main" id="{C907C7FC-7A47-1716-3BD8-EDCE1EF113C3}"/>
              </a:ext>
            </a:extLst>
          </p:cNvPr>
          <p:cNvSpPr/>
          <p:nvPr/>
        </p:nvSpPr>
        <p:spPr>
          <a:xfrm>
            <a:off x="1739538" y="4233704"/>
            <a:ext cx="4356460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Texto 1</a:t>
            </a:r>
          </a:p>
        </p:txBody>
      </p:sp>
      <p:sp>
        <p:nvSpPr>
          <p:cNvPr id="19" name="Rectángulo 16">
            <a:extLst>
              <a:ext uri="{FF2B5EF4-FFF2-40B4-BE49-F238E27FC236}">
                <a16:creationId xmlns:a16="http://schemas.microsoft.com/office/drawing/2014/main" id="{9C36AD12-C3C1-C08C-268D-61D8BBE65AA4}"/>
              </a:ext>
            </a:extLst>
          </p:cNvPr>
          <p:cNvSpPr/>
          <p:nvPr/>
        </p:nvSpPr>
        <p:spPr>
          <a:xfrm>
            <a:off x="1739536" y="3591562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Aspectos novedosos</a:t>
            </a:r>
          </a:p>
        </p:txBody>
      </p:sp>
      <p:sp>
        <p:nvSpPr>
          <p:cNvPr id="20" name="Rectángulo 7">
            <a:extLst>
              <a:ext uri="{FF2B5EF4-FFF2-40B4-BE49-F238E27FC236}">
                <a16:creationId xmlns:a16="http://schemas.microsoft.com/office/drawing/2014/main" id="{B2194C9F-9F0D-0430-3722-CE9AB18E2C7A}"/>
              </a:ext>
            </a:extLst>
          </p:cNvPr>
          <p:cNvSpPr/>
          <p:nvPr/>
        </p:nvSpPr>
        <p:spPr>
          <a:xfrm>
            <a:off x="6404648" y="4233705"/>
            <a:ext cx="4356460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Texto 2</a:t>
            </a:r>
          </a:p>
        </p:txBody>
      </p:sp>
      <p:sp>
        <p:nvSpPr>
          <p:cNvPr id="21" name="Rectángulo 10">
            <a:extLst>
              <a:ext uri="{FF2B5EF4-FFF2-40B4-BE49-F238E27FC236}">
                <a16:creationId xmlns:a16="http://schemas.microsoft.com/office/drawing/2014/main" id="{BCE1386A-A069-611C-0F76-38B2D2494B90}"/>
              </a:ext>
            </a:extLst>
          </p:cNvPr>
          <p:cNvSpPr/>
          <p:nvPr/>
        </p:nvSpPr>
        <p:spPr>
          <a:xfrm>
            <a:off x="1739538" y="4902337"/>
            <a:ext cx="4356460" cy="94513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Rectángulo 10">
            <a:extLst>
              <a:ext uri="{FF2B5EF4-FFF2-40B4-BE49-F238E27FC236}">
                <a16:creationId xmlns:a16="http://schemas.microsoft.com/office/drawing/2014/main" id="{BDB54DC6-BEE9-6D06-3EA6-8048E9449513}"/>
              </a:ext>
            </a:extLst>
          </p:cNvPr>
          <p:cNvSpPr/>
          <p:nvPr/>
        </p:nvSpPr>
        <p:spPr>
          <a:xfrm>
            <a:off x="6404648" y="4902339"/>
            <a:ext cx="4356460" cy="94513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1626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2789910" cy="548894"/>
          </a:xfrm>
        </p:spPr>
        <p:txBody>
          <a:bodyPr>
            <a:normAutofit/>
          </a:bodyPr>
          <a:lstStyle/>
          <a:p>
            <a:r>
              <a:rPr lang="es-ES_tradnl" dirty="0"/>
              <a:t>5. La idea de crecimiento personal: ¿la dejamos o la quitamos? 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17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079" y="1544033"/>
            <a:ext cx="5460361" cy="132108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3000" dirty="0" err="1">
                <a:solidFill>
                  <a:schemeClr val="accent1">
                    <a:lumMod val="75000"/>
                  </a:schemeClr>
                </a:solidFill>
              </a:rPr>
              <a:t>Antidecálogo</a:t>
            </a:r>
            <a:r>
              <a:rPr lang="es-ES_tradnl" sz="3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3000" dirty="0"/>
              <a:t>del crecimiento persona</a:t>
            </a:r>
          </a:p>
        </p:txBody>
      </p:sp>
      <p:sp>
        <p:nvSpPr>
          <p:cNvPr id="3" name="Rectángulo 11">
            <a:extLst>
              <a:ext uri="{FF2B5EF4-FFF2-40B4-BE49-F238E27FC236}">
                <a16:creationId xmlns:a16="http://schemas.microsoft.com/office/drawing/2014/main" id="{11751EE7-F920-DA39-D4F0-79D951BB67B3}"/>
              </a:ext>
            </a:extLst>
          </p:cNvPr>
          <p:cNvSpPr/>
          <p:nvPr/>
        </p:nvSpPr>
        <p:spPr>
          <a:xfrm>
            <a:off x="1694798" y="3859875"/>
            <a:ext cx="3652561" cy="7305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Decrecimiento</a:t>
            </a:r>
          </a:p>
        </p:txBody>
      </p:sp>
      <p:sp>
        <p:nvSpPr>
          <p:cNvPr id="6" name="Rectángulo 11">
            <a:extLst>
              <a:ext uri="{FF2B5EF4-FFF2-40B4-BE49-F238E27FC236}">
                <a16:creationId xmlns:a16="http://schemas.microsoft.com/office/drawing/2014/main" id="{5554795E-F43E-106B-FDD8-9F9221E04406}"/>
              </a:ext>
            </a:extLst>
          </p:cNvPr>
          <p:cNvSpPr/>
          <p:nvPr/>
        </p:nvSpPr>
        <p:spPr>
          <a:xfrm>
            <a:off x="4424978" y="5178873"/>
            <a:ext cx="3652561" cy="7305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Eslóganes opuestos</a:t>
            </a:r>
          </a:p>
        </p:txBody>
      </p:sp>
      <p:sp>
        <p:nvSpPr>
          <p:cNvPr id="7" name="Rectángulo 11">
            <a:extLst>
              <a:ext uri="{FF2B5EF4-FFF2-40B4-BE49-F238E27FC236}">
                <a16:creationId xmlns:a16="http://schemas.microsoft.com/office/drawing/2014/main" id="{17E8EE57-E5FB-8A8C-9B80-20CDF3B96B85}"/>
              </a:ext>
            </a:extLst>
          </p:cNvPr>
          <p:cNvSpPr/>
          <p:nvPr/>
        </p:nvSpPr>
        <p:spPr>
          <a:xfrm>
            <a:off x="7155159" y="3859875"/>
            <a:ext cx="3652561" cy="7305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Parodias</a:t>
            </a:r>
          </a:p>
        </p:txBody>
      </p: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014D8E0F-9D4B-1126-0246-7FB4FFAC9AE8}"/>
              </a:ext>
            </a:extLst>
          </p:cNvPr>
          <p:cNvCxnSpPr>
            <a:stCxn id="9" idx="1"/>
            <a:endCxn id="3" idx="1"/>
          </p:cNvCxnSpPr>
          <p:nvPr/>
        </p:nvCxnSpPr>
        <p:spPr>
          <a:xfrm rot="10800000" flipV="1">
            <a:off x="1694799" y="2204577"/>
            <a:ext cx="1826281" cy="2020568"/>
          </a:xfrm>
          <a:prstGeom prst="bentConnector3">
            <a:avLst>
              <a:gd name="adj1" fmla="val 112517"/>
            </a:avLst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823A1D07-F190-4677-1BCC-154D11E42B67}"/>
              </a:ext>
            </a:extLst>
          </p:cNvPr>
          <p:cNvCxnSpPr>
            <a:cxnSpLocks/>
            <a:stCxn id="9" idx="3"/>
            <a:endCxn id="7" idx="3"/>
          </p:cNvCxnSpPr>
          <p:nvPr/>
        </p:nvCxnSpPr>
        <p:spPr>
          <a:xfrm>
            <a:off x="8981440" y="2204577"/>
            <a:ext cx="1826280" cy="2020568"/>
          </a:xfrm>
          <a:prstGeom prst="bentConnector3">
            <a:avLst>
              <a:gd name="adj1" fmla="val 112517"/>
            </a:avLst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C99917D9-B038-F31D-E109-64C1FE1CA032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 rot="5400000">
            <a:off x="5094384" y="4021996"/>
            <a:ext cx="2313753" cy="1"/>
          </a:xfrm>
          <a:prstGeom prst="bentConnector3">
            <a:avLst>
              <a:gd name="adj1" fmla="val 50000"/>
            </a:avLst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834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18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¡Dialoguemos y compartamos!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5CD38BF-8762-2FCC-D781-9343FDB2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2789910" cy="548894"/>
          </a:xfrm>
        </p:spPr>
        <p:txBody>
          <a:bodyPr>
            <a:normAutofit/>
          </a:bodyPr>
          <a:lstStyle/>
          <a:p>
            <a:r>
              <a:rPr lang="es-ES_tradnl" dirty="0"/>
              <a:t>5. La idea de crecimiento personal: ¿la dejamos o la quitamos? </a:t>
            </a:r>
          </a:p>
        </p:txBody>
      </p:sp>
    </p:spTree>
    <p:extLst>
      <p:ext uri="{BB962C8B-B14F-4D97-AF65-F5344CB8AC3E}">
        <p14:creationId xmlns:p14="http://schemas.microsoft.com/office/powerpoint/2010/main" val="2688349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19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Compartamos </a:t>
            </a:r>
          </a:p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nuestra experiencia</a:t>
            </a:r>
            <a:endParaRPr lang="es-ES_tradnl" sz="400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1902F99-B0C9-BB01-8DAD-878C5127C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2789910" cy="548894"/>
          </a:xfrm>
        </p:spPr>
        <p:txBody>
          <a:bodyPr>
            <a:normAutofit/>
          </a:bodyPr>
          <a:lstStyle/>
          <a:p>
            <a:r>
              <a:rPr lang="es-ES_tradnl" dirty="0"/>
              <a:t>5. La idea de crecimiento personal: ¿la dejamos o la quitamos? </a:t>
            </a:r>
          </a:p>
        </p:txBody>
      </p:sp>
    </p:spTree>
    <p:extLst>
      <p:ext uri="{BB962C8B-B14F-4D97-AF65-F5344CB8AC3E}">
        <p14:creationId xmlns:p14="http://schemas.microsoft.com/office/powerpoint/2010/main" val="164352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453-7AEB-91D3-DF53-BB2DA4A5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46B665-6286-F5E3-9CB3-E7224563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215" y="1279873"/>
            <a:ext cx="10074485" cy="486883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¿Qué es eso de crecer como persona?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El mercado del crecimiento personal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Percepciones de la idea de crecer como persona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El crecimiento personal desde diferentes perspectivas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 idea de crecimiento personal: ¿la dejamos o la quitamos?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4D401-0001-DCDA-EEB1-B0C90BE9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248AD6-FC4B-213A-6D07-D8F6649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1667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2073" y="2325119"/>
            <a:ext cx="6798286" cy="1205934"/>
          </a:xfrm>
        </p:spPr>
        <p:txBody>
          <a:bodyPr/>
          <a:lstStyle/>
          <a:p>
            <a:r>
              <a:rPr lang="es-ES_tradnl" dirty="0"/>
              <a:t>Crecimiento personal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6448" y="3312580"/>
            <a:ext cx="6798286" cy="994189"/>
          </a:xfrm>
        </p:spPr>
        <p:txBody>
          <a:bodyPr/>
          <a:lstStyle/>
          <a:p>
            <a:r>
              <a:rPr lang="es-ES_tradnl" dirty="0"/>
              <a:t>¿Cómo debo ser?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FAA98DF9-8CA8-A527-6B88-19A7952B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06615233-4F45-8FF7-346F-477EF2ED794D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1543752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1. ¿Qué es eso de crecer como persona?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A partir de las imágenes, ¿qué entendemos por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crecimiento personal</a:t>
            </a:r>
            <a:r>
              <a:rPr lang="es-ES_tradnl" sz="4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actividades de crecimiento personal suelen promoverse en los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medios de comunicación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8657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AF287ED-C3F1-1801-93F5-02268BB4BA3F}"/>
              </a:ext>
            </a:extLst>
          </p:cNvPr>
          <p:cNvSpPr/>
          <p:nvPr/>
        </p:nvSpPr>
        <p:spPr>
          <a:xfrm>
            <a:off x="3946358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https://www.youtube.com/shorts/si88tyH5cyw</a:t>
            </a:r>
            <a:r>
              <a:rPr lang="es-ES" dirty="0"/>
              <a:t> 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802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pensamos de lo que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nos dice el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youtubero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016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24FF92EE-ED62-6F63-4C85-57D4CF1E0578}"/>
              </a:ext>
            </a:extLst>
          </p:cNvPr>
          <p:cNvSpPr/>
          <p:nvPr/>
        </p:nvSpPr>
        <p:spPr>
          <a:xfrm>
            <a:off x="2144329" y="1393582"/>
            <a:ext cx="4762031" cy="230505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 el top 5, las duchas frías: suena a sacrificarte mucho, a hacer 50 </a:t>
            </a:r>
            <a:r>
              <a:rPr lang="es-ES_tradnl" sz="21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burpees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y todas estas vainas, pero la verdad es que yo también era bastante escéptico hasta que lo probé. Lo recomiendo muchísimo.</a:t>
            </a:r>
          </a:p>
        </p:txBody>
      </p:sp>
      <p:sp>
        <p:nvSpPr>
          <p:cNvPr id="5" name="Rectángulo 16">
            <a:extLst>
              <a:ext uri="{FF2B5EF4-FFF2-40B4-BE49-F238E27FC236}">
                <a16:creationId xmlns:a16="http://schemas.microsoft.com/office/drawing/2014/main" id="{A9662DCF-D54A-B4BF-D741-1C3C9886002E}"/>
              </a:ext>
            </a:extLst>
          </p:cNvPr>
          <p:cNvSpPr/>
          <p:nvPr/>
        </p:nvSpPr>
        <p:spPr>
          <a:xfrm>
            <a:off x="7418470" y="936382"/>
            <a:ext cx="3015069" cy="186368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Los libros me han enseñado muchísimas más cosas de lo que me ha enseñado la escuela.</a:t>
            </a:r>
          </a:p>
        </p:txBody>
      </p:sp>
      <p:sp>
        <p:nvSpPr>
          <p:cNvPr id="6" name="Rectángulo 16">
            <a:extLst>
              <a:ext uri="{FF2B5EF4-FFF2-40B4-BE49-F238E27FC236}">
                <a16:creationId xmlns:a16="http://schemas.microsoft.com/office/drawing/2014/main" id="{FE7397B8-BCDC-E5D0-861C-80D8C20AA94D}"/>
              </a:ext>
            </a:extLst>
          </p:cNvPr>
          <p:cNvSpPr/>
          <p:nvPr/>
        </p:nvSpPr>
        <p:spPr>
          <a:xfrm>
            <a:off x="7913769" y="3264293"/>
            <a:ext cx="3296854" cy="156209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 rutina facial: el tema del </a:t>
            </a:r>
            <a:r>
              <a:rPr lang="es-ES_tradnl" sz="2100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skincare</a:t>
            </a:r>
            <a:r>
              <a:rPr lang="es-ES_tradnl" sz="21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me ha quitado una inseguridad brutal.</a:t>
            </a:r>
          </a:p>
        </p:txBody>
      </p:sp>
      <p:sp>
        <p:nvSpPr>
          <p:cNvPr id="7" name="Rectángulo 16">
            <a:extLst>
              <a:ext uri="{FF2B5EF4-FFF2-40B4-BE49-F238E27FC236}">
                <a16:creationId xmlns:a16="http://schemas.microsoft.com/office/drawing/2014/main" id="{C8E1C62A-49F7-050E-C533-D8CBA0B157EA}"/>
              </a:ext>
            </a:extLst>
          </p:cNvPr>
          <p:cNvSpPr/>
          <p:nvPr/>
        </p:nvSpPr>
        <p:spPr>
          <a:xfrm>
            <a:off x="2673450" y="4178652"/>
            <a:ext cx="3733799" cy="176025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Y el número 1 y ya sabéis por qué, el gimnasio. Si queréis más vídeos de desarrollo personal, aquí tienes mi canal.</a:t>
            </a:r>
          </a:p>
        </p:txBody>
      </p:sp>
    </p:spTree>
    <p:extLst>
      <p:ext uri="{BB962C8B-B14F-4D97-AF65-F5344CB8AC3E}">
        <p14:creationId xmlns:p14="http://schemas.microsoft.com/office/powerpoint/2010/main" val="2209819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1B84C3F-E6CA-A360-E25F-3BC871743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959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nos cuestiona </a:t>
            </a:r>
            <a:r>
              <a:rPr lang="es-ES_tradnl" sz="4000" dirty="0"/>
              <a:t>del vídeo?</a:t>
            </a:r>
          </a:p>
        </p:txBody>
      </p:sp>
    </p:spTree>
    <p:extLst>
      <p:ext uri="{BB962C8B-B14F-4D97-AF65-F5344CB8AC3E}">
        <p14:creationId xmlns:p14="http://schemas.microsoft.com/office/powerpoint/2010/main" val="393178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mercado del crecimiento personal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41CBC-8B59-7A24-96F8-2EB85FCF4E10}"/>
              </a:ext>
            </a:extLst>
          </p:cNvPr>
          <p:cNvSpPr txBox="1">
            <a:spLocks/>
          </p:cNvSpPr>
          <p:nvPr/>
        </p:nvSpPr>
        <p:spPr>
          <a:xfrm>
            <a:off x="1919288" y="1279873"/>
            <a:ext cx="9391442" cy="4868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r>
              <a:rPr lang="es-ES_tradnl" sz="1800" dirty="0"/>
              <a:t> </a:t>
            </a:r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r>
              <a:rPr lang="es-ES_tradnl" sz="1800" dirty="0"/>
              <a:t> </a:t>
            </a:r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/>
          </a:p>
        </p:txBody>
      </p:sp>
      <p:sp>
        <p:nvSpPr>
          <p:cNvPr id="5" name="Hexágono 7">
            <a:extLst>
              <a:ext uri="{FF2B5EF4-FFF2-40B4-BE49-F238E27FC236}">
                <a16:creationId xmlns:a16="http://schemas.microsoft.com/office/drawing/2014/main" id="{8BF000F9-8D88-5E69-4504-CB26CDFBF856}"/>
              </a:ext>
            </a:extLst>
          </p:cNvPr>
          <p:cNvSpPr/>
          <p:nvPr/>
        </p:nvSpPr>
        <p:spPr>
          <a:xfrm rot="5400000">
            <a:off x="1622495" y="1646894"/>
            <a:ext cx="2184050" cy="1856729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¿Hacer ejercicio ayuda a crecer como persona?</a:t>
            </a:r>
          </a:p>
        </p:txBody>
      </p:sp>
      <p:sp>
        <p:nvSpPr>
          <p:cNvPr id="6" name="Hexágono 12">
            <a:extLst>
              <a:ext uri="{FF2B5EF4-FFF2-40B4-BE49-F238E27FC236}">
                <a16:creationId xmlns:a16="http://schemas.microsoft.com/office/drawing/2014/main" id="{4A0800DF-9680-16B8-0498-AD8AEFC3AC49}"/>
              </a:ext>
            </a:extLst>
          </p:cNvPr>
          <p:cNvSpPr/>
          <p:nvPr/>
        </p:nvSpPr>
        <p:spPr>
          <a:xfrm rot="5400000">
            <a:off x="3949109" y="1652624"/>
            <a:ext cx="2195511" cy="185672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¿Qué aporta la escuela al crecimiento personal?</a:t>
            </a: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97501F6C-F70F-0B43-87CC-74D100E6896F}"/>
              </a:ext>
            </a:extLst>
          </p:cNvPr>
          <p:cNvSpPr/>
          <p:nvPr/>
        </p:nvSpPr>
        <p:spPr>
          <a:xfrm rot="5400000">
            <a:off x="2748097" y="3722073"/>
            <a:ext cx="2184050" cy="1856729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¿Por qué es más importante el gimnasio que agradecer?</a:t>
            </a:r>
          </a:p>
        </p:txBody>
      </p:sp>
      <p:sp>
        <p:nvSpPr>
          <p:cNvPr id="8" name="Hexágono 12">
            <a:extLst>
              <a:ext uri="{FF2B5EF4-FFF2-40B4-BE49-F238E27FC236}">
                <a16:creationId xmlns:a16="http://schemas.microsoft.com/office/drawing/2014/main" id="{96A074EE-4FF1-4B1D-A081-8115FBE9ED48}"/>
              </a:ext>
            </a:extLst>
          </p:cNvPr>
          <p:cNvSpPr/>
          <p:nvPr/>
        </p:nvSpPr>
        <p:spPr>
          <a:xfrm rot="5400000">
            <a:off x="8612122" y="1652624"/>
            <a:ext cx="2195511" cy="185672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¿El aspecto físico hace que la autoestima cambie?</a:t>
            </a: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AC5F3DE8-9BC8-C9FB-0885-3CE9ED171176}"/>
              </a:ext>
            </a:extLst>
          </p:cNvPr>
          <p:cNvSpPr/>
          <p:nvPr/>
        </p:nvSpPr>
        <p:spPr>
          <a:xfrm rot="5400000">
            <a:off x="5078765" y="3722073"/>
            <a:ext cx="2184050" cy="185672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¿Por qué el chico graba el vídeo en su terraza?</a:t>
            </a:r>
          </a:p>
        </p:txBody>
      </p:sp>
      <p:sp>
        <p:nvSpPr>
          <p:cNvPr id="10" name="Hexágono 12">
            <a:extLst>
              <a:ext uri="{FF2B5EF4-FFF2-40B4-BE49-F238E27FC236}">
                <a16:creationId xmlns:a16="http://schemas.microsoft.com/office/drawing/2014/main" id="{C5B51259-0F1E-6EB9-1C89-AEA69DE50AAD}"/>
              </a:ext>
            </a:extLst>
          </p:cNvPr>
          <p:cNvSpPr/>
          <p:nvPr/>
        </p:nvSpPr>
        <p:spPr>
          <a:xfrm rot="5400000">
            <a:off x="7403702" y="3716343"/>
            <a:ext cx="2195511" cy="1856729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¿Qué impacto tiene que el youtubero sea chico y no chica?</a:t>
            </a:r>
          </a:p>
        </p:txBody>
      </p:sp>
      <p:sp>
        <p:nvSpPr>
          <p:cNvPr id="12" name="Hexágono 7">
            <a:extLst>
              <a:ext uri="{FF2B5EF4-FFF2-40B4-BE49-F238E27FC236}">
                <a16:creationId xmlns:a16="http://schemas.microsoft.com/office/drawing/2014/main" id="{6F956F89-8A88-FFB2-190B-15326669E398}"/>
              </a:ext>
            </a:extLst>
          </p:cNvPr>
          <p:cNvSpPr/>
          <p:nvPr/>
        </p:nvSpPr>
        <p:spPr>
          <a:xfrm rot="5400000">
            <a:off x="6287185" y="1641163"/>
            <a:ext cx="2184050" cy="1856729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¿Hay que hacer sacrificios para crecer como persona?</a:t>
            </a:r>
          </a:p>
        </p:txBody>
      </p:sp>
    </p:spTree>
    <p:extLst>
      <p:ext uri="{BB962C8B-B14F-4D97-AF65-F5344CB8AC3E}">
        <p14:creationId xmlns:p14="http://schemas.microsoft.com/office/powerpoint/2010/main" val="5914591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YPV2VAMHAHS5-650476877-2355</_dlc_DocId>
    <_dlc_DocIdUrl xmlns="72f89b70-f9a4-4cbd-bff7-7891ba7b9fc3">
      <Url>https://sharepoint.uni-goettingen.de/projects/criterion/_layouts/15/DocIdRedir.aspx?ID=YPV2VAMHAHS5-650476877-2355</Url>
      <Description>YPV2VAMHAHS5-650476877-2355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89E6C2-1C72-4DDC-B014-33E1F1DD344A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A45C40C-7BCC-4726-8436-7E40AF8234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2DAC7B-5C89-4239-94E7-9F6D54C394E8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4.xml><?xml version="1.0" encoding="utf-8"?>
<ds:datastoreItem xmlns:ds="http://schemas.openxmlformats.org/officeDocument/2006/customXml" ds:itemID="{323EE090-7424-4BF8-8C8D-30112FA2FC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1010</TotalTime>
  <Words>863</Words>
  <Application>Microsoft Office PowerPoint</Application>
  <PresentationFormat>Panorámica</PresentationFormat>
  <Paragraphs>143</Paragraphs>
  <Slides>20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Apple Symbols</vt:lpstr>
      <vt:lpstr>Arial</vt:lpstr>
      <vt:lpstr>Calibri</vt:lpstr>
      <vt:lpstr>Calibri Light</vt:lpstr>
      <vt:lpstr>Century Gothic</vt:lpstr>
      <vt:lpstr>Courier New</vt:lpstr>
      <vt:lpstr>Times</vt:lpstr>
      <vt:lpstr>Tema de Office</vt:lpstr>
      <vt:lpstr>Crecimiento personal</vt:lpstr>
      <vt:lpstr>Contenido</vt:lpstr>
      <vt:lpstr>1. ¿Qué es eso de crecer como persona?</vt:lpstr>
      <vt:lpstr>2. El mercado del crecimiento personal</vt:lpstr>
      <vt:lpstr>2. El mercado del crecimiento personal</vt:lpstr>
      <vt:lpstr>2. El mercado del crecimiento personal</vt:lpstr>
      <vt:lpstr>2. El mercado del crecimiento personal</vt:lpstr>
      <vt:lpstr>2. El mercado del crecimiento personal</vt:lpstr>
      <vt:lpstr>2. El mercado del crecimiento personal</vt:lpstr>
      <vt:lpstr>2. El mercado del crecimiento personal</vt:lpstr>
      <vt:lpstr>2. El mercado del crecimiento personal</vt:lpstr>
      <vt:lpstr>3. Percepciones de la idea de crecer como persona</vt:lpstr>
      <vt:lpstr>3. Percepciones de la idea de crecer como persona</vt:lpstr>
      <vt:lpstr>3. Percepciones de la idea de crecer como persona</vt:lpstr>
      <vt:lpstr>3. Percepciones de la idea de crecer como persona</vt:lpstr>
      <vt:lpstr>4. El crecimiento personal desde diferentes perspectivas</vt:lpstr>
      <vt:lpstr>5. La idea de crecimiento personal: ¿la dejamos o la quitamos? </vt:lpstr>
      <vt:lpstr>5. La idea de crecimiento personal: ¿la dejamos o la quitamos? </vt:lpstr>
      <vt:lpstr>5. La idea de crecimiento personal: ¿la dejamos o la quitamos? </vt:lpstr>
      <vt:lpstr>Crecimiento personal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23</cp:revision>
  <dcterms:created xsi:type="dcterms:W3CDTF">2024-07-26T12:39:53Z</dcterms:created>
  <dcterms:modified xsi:type="dcterms:W3CDTF">2026-03-23T20:52:34Z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fe66d76c-2821-4179-9251-b08662a76c62</vt:lpwstr>
  </property>
</Properties>
</file>