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9"/>
  </p:notesMasterIdLst>
  <p:sldIdLst>
    <p:sldId id="256" r:id="rId6"/>
    <p:sldId id="257" r:id="rId7"/>
    <p:sldId id="262" r:id="rId8"/>
    <p:sldId id="280" r:id="rId9"/>
    <p:sldId id="263" r:id="rId10"/>
    <p:sldId id="269" r:id="rId11"/>
    <p:sldId id="281" r:id="rId12"/>
    <p:sldId id="282" r:id="rId13"/>
    <p:sldId id="283" r:id="rId14"/>
    <p:sldId id="264" r:id="rId15"/>
    <p:sldId id="266" r:id="rId16"/>
    <p:sldId id="284" r:id="rId17"/>
    <p:sldId id="279" r:id="rId18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51"/>
    <p:restoredTop sz="93130"/>
  </p:normalViewPr>
  <p:slideViewPr>
    <p:cSldViewPr snapToGrid="0" showGuides="1">
      <p:cViewPr varScale="1">
        <p:scale>
          <a:sx n="53" d="100"/>
          <a:sy n="53" d="100"/>
        </p:scale>
        <p:origin x="1432" y="268"/>
      </p:cViewPr>
      <p:guideLst>
        <p:guide orient="horz" pos="799"/>
        <p:guide pos="21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1524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283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1471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7879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0169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4198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3484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7081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934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ULZIz34wyY?feature=oembed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314" y="2357014"/>
            <a:ext cx="6798286" cy="1205934"/>
          </a:xfrm>
        </p:spPr>
        <p:txBody>
          <a:bodyPr/>
          <a:lstStyle/>
          <a:p>
            <a:r>
              <a:rPr lang="es-ES_tradnl" dirty="0"/>
              <a:t>Relaciones sentimentales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7195" y="3312580"/>
            <a:ext cx="6798286" cy="994189"/>
          </a:xfrm>
        </p:spPr>
        <p:txBody>
          <a:bodyPr/>
          <a:lstStyle/>
          <a:p>
            <a:r>
              <a:rPr lang="es-ES_tradnl" dirty="0"/>
              <a:t>Más allá del cuadro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E94EA0-35D3-4238-C09F-8B9CABD9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0770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6E767-84D1-3BCE-E108-C98CAFCC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4. Mosaico de relaciones afectivas en el siglo XXI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972027-F665-64F4-E411-A6401E87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BEBC2B-37E4-6206-5E5E-085979C9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10</a:t>
            </a:fld>
            <a:endParaRPr lang="es-ES_tradnl" dirty="0"/>
          </a:p>
        </p:txBody>
      </p:sp>
      <p:sp>
        <p:nvSpPr>
          <p:cNvPr id="6" name="Hexágono 13">
            <a:extLst>
              <a:ext uri="{FF2B5EF4-FFF2-40B4-BE49-F238E27FC236}">
                <a16:creationId xmlns:a16="http://schemas.microsoft.com/office/drawing/2014/main" id="{3D03F380-BD62-4981-AD64-F31E07D28578}"/>
              </a:ext>
            </a:extLst>
          </p:cNvPr>
          <p:cNvSpPr/>
          <p:nvPr/>
        </p:nvSpPr>
        <p:spPr>
          <a:xfrm rot="5400000">
            <a:off x="4590123" y="2886177"/>
            <a:ext cx="2811126" cy="2556540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¿Cómo influyen los siguientes factores en las relaciones sentimentales?</a:t>
            </a:r>
          </a:p>
        </p:txBody>
      </p:sp>
      <p:sp>
        <p:nvSpPr>
          <p:cNvPr id="7" name="Hexágono 15">
            <a:extLst>
              <a:ext uri="{FF2B5EF4-FFF2-40B4-BE49-F238E27FC236}">
                <a16:creationId xmlns:a16="http://schemas.microsoft.com/office/drawing/2014/main" id="{1D64A87B-DF4D-6DFD-B38D-8A5B723E0266}"/>
              </a:ext>
            </a:extLst>
          </p:cNvPr>
          <p:cNvSpPr/>
          <p:nvPr/>
        </p:nvSpPr>
        <p:spPr>
          <a:xfrm rot="5400000">
            <a:off x="8457134" y="4705546"/>
            <a:ext cx="2021376" cy="1686633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55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Cultura</a:t>
            </a:r>
          </a:p>
        </p:txBody>
      </p:sp>
      <p:sp>
        <p:nvSpPr>
          <p:cNvPr id="8" name="Hexágono 15">
            <a:extLst>
              <a:ext uri="{FF2B5EF4-FFF2-40B4-BE49-F238E27FC236}">
                <a16:creationId xmlns:a16="http://schemas.microsoft.com/office/drawing/2014/main" id="{5CEE43D9-E164-3DD4-20CD-44276F8F0F40}"/>
              </a:ext>
            </a:extLst>
          </p:cNvPr>
          <p:cNvSpPr/>
          <p:nvPr/>
        </p:nvSpPr>
        <p:spPr>
          <a:xfrm rot="5400000">
            <a:off x="3418126" y="1555929"/>
            <a:ext cx="2021371" cy="1686633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55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Política</a:t>
            </a:r>
          </a:p>
        </p:txBody>
      </p:sp>
      <p:sp>
        <p:nvSpPr>
          <p:cNvPr id="9" name="Hexágono 15">
            <a:extLst>
              <a:ext uri="{FF2B5EF4-FFF2-40B4-BE49-F238E27FC236}">
                <a16:creationId xmlns:a16="http://schemas.microsoft.com/office/drawing/2014/main" id="{53BA31F4-5CEE-4E85-1652-9E43F6F0AC0B}"/>
              </a:ext>
            </a:extLst>
          </p:cNvPr>
          <p:cNvSpPr/>
          <p:nvPr/>
        </p:nvSpPr>
        <p:spPr>
          <a:xfrm rot="5400000">
            <a:off x="2761914" y="4210775"/>
            <a:ext cx="2021376" cy="1686635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55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Medios</a:t>
            </a:r>
          </a:p>
        </p:txBody>
      </p:sp>
      <p:sp>
        <p:nvSpPr>
          <p:cNvPr id="10" name="Hexágono 15">
            <a:extLst>
              <a:ext uri="{FF2B5EF4-FFF2-40B4-BE49-F238E27FC236}">
                <a16:creationId xmlns:a16="http://schemas.microsoft.com/office/drawing/2014/main" id="{AF5C740C-044B-3E15-BD97-CBA3EFA191E0}"/>
              </a:ext>
            </a:extLst>
          </p:cNvPr>
          <p:cNvSpPr/>
          <p:nvPr/>
        </p:nvSpPr>
        <p:spPr>
          <a:xfrm rot="5400000">
            <a:off x="5700895" y="1132382"/>
            <a:ext cx="2021376" cy="1686633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55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Religión</a:t>
            </a:r>
          </a:p>
        </p:txBody>
      </p:sp>
      <p:sp>
        <p:nvSpPr>
          <p:cNvPr id="11" name="Hexágono 15">
            <a:extLst>
              <a:ext uri="{FF2B5EF4-FFF2-40B4-BE49-F238E27FC236}">
                <a16:creationId xmlns:a16="http://schemas.microsoft.com/office/drawing/2014/main" id="{8BFA0343-0816-96B1-4E5B-6215DA2B87AC}"/>
              </a:ext>
            </a:extLst>
          </p:cNvPr>
          <p:cNvSpPr/>
          <p:nvPr/>
        </p:nvSpPr>
        <p:spPr>
          <a:xfrm rot="5400000">
            <a:off x="7208083" y="3164576"/>
            <a:ext cx="2021371" cy="1686633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55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Tecnología</a:t>
            </a:r>
          </a:p>
        </p:txBody>
      </p:sp>
    </p:spTree>
    <p:extLst>
      <p:ext uri="{BB962C8B-B14F-4D97-AF65-F5344CB8AC3E}">
        <p14:creationId xmlns:p14="http://schemas.microsoft.com/office/powerpoint/2010/main" val="85163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EDE72-91D3-4020-DFC5-6E55571F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5. Campaña que desafía estereotipos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CCDFFB-2620-833D-26E5-0CB0E308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D39A49-CF07-EE89-D977-2F1FF3EF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11</a:t>
            </a:fld>
            <a:endParaRPr lang="es-ES_tradnl" dirty="0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4C3072C-0F62-253E-6606-81B5022C8D91}"/>
              </a:ext>
            </a:extLst>
          </p:cNvPr>
          <p:cNvSpPr txBox="1">
            <a:spLocks/>
          </p:cNvSpPr>
          <p:nvPr/>
        </p:nvSpPr>
        <p:spPr>
          <a:xfrm>
            <a:off x="1894114" y="1984423"/>
            <a:ext cx="8392886" cy="2914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/>
              <a:t>Campaña para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promover la diversidad </a:t>
            </a:r>
            <a:r>
              <a:rPr lang="es-ES_tradnl" sz="4000" dirty="0"/>
              <a:t>en las representaciones del amor</a:t>
            </a:r>
          </a:p>
        </p:txBody>
      </p:sp>
    </p:spTree>
    <p:extLst>
      <p:ext uri="{BB962C8B-B14F-4D97-AF65-F5344CB8AC3E}">
        <p14:creationId xmlns:p14="http://schemas.microsoft.com/office/powerpoint/2010/main" val="3056580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12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314" y="2357014"/>
            <a:ext cx="6798286" cy="1205934"/>
          </a:xfrm>
        </p:spPr>
        <p:txBody>
          <a:bodyPr/>
          <a:lstStyle/>
          <a:p>
            <a:r>
              <a:rPr lang="es-ES_tradnl" dirty="0"/>
              <a:t>Relaciones sentimentales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7195" y="3312580"/>
            <a:ext cx="6798286" cy="994189"/>
          </a:xfrm>
        </p:spPr>
        <p:txBody>
          <a:bodyPr/>
          <a:lstStyle/>
          <a:p>
            <a:r>
              <a:rPr lang="es-ES_tradnl" dirty="0"/>
              <a:t>Más allá del cuadro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E94EA0-35D3-4238-C09F-8B9CABD9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34B0AA2-AE68-74BC-480E-A7C115E1E286}"/>
              </a:ext>
            </a:extLst>
          </p:cNvPr>
          <p:cNvSpPr txBox="1"/>
          <p:nvPr/>
        </p:nvSpPr>
        <p:spPr>
          <a:xfrm>
            <a:off x="5021452" y="4988299"/>
            <a:ext cx="6228074" cy="1316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82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7B453-7AEB-91D3-DF53-BB2DA4A5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6B665-6286-F5E3-9CB3-E72245632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8963" y="1025229"/>
            <a:ext cx="8518724" cy="4868833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dirty="0"/>
              <a:t>Creencias sobre las relaciones sentimentales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El sabor del amor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Las relaciones sentimentales que (no) se ven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Mosaico de relaciones afectivas en el siglo XXI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Campaña que desafía estereotipos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64D401-0001-DCDA-EEB1-B0C90BE9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248AD6-FC4B-213A-6D07-D8F66499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0166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Creencias sobre las relaciones sentimentales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043" y="2833506"/>
            <a:ext cx="8332838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¿Cómo es una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relación sentimental</a:t>
            </a:r>
            <a:r>
              <a:rPr lang="es-ES_tradnl" sz="4000" dirty="0"/>
              <a:t>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069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Empieza algo nuevo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8" name="Hexágono 7">
            <a:extLst>
              <a:ext uri="{FF2B5EF4-FFF2-40B4-BE49-F238E27FC236}">
                <a16:creationId xmlns:a16="http://schemas.microsoft.com/office/drawing/2014/main" id="{14FC681A-A8D2-F03C-7E90-67F69AADE254}"/>
              </a:ext>
            </a:extLst>
          </p:cNvPr>
          <p:cNvSpPr/>
          <p:nvPr/>
        </p:nvSpPr>
        <p:spPr>
          <a:xfrm rot="5400000">
            <a:off x="3008303" y="1299705"/>
            <a:ext cx="2811126" cy="2556540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¿Cómo se sienten los protagonistas en los diferentes momentos de la historia?</a:t>
            </a:r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E25A318D-A555-2944-6B1C-2877362EFF23}"/>
              </a:ext>
            </a:extLst>
          </p:cNvPr>
          <p:cNvSpPr/>
          <p:nvPr/>
        </p:nvSpPr>
        <p:spPr>
          <a:xfrm rot="5400000">
            <a:off x="4776606" y="3530217"/>
            <a:ext cx="2811126" cy="2556540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700" dirty="0">
                <a:solidFill>
                  <a:schemeClr val="bg1"/>
                </a:solidFill>
                <a:latin typeface="Century Gothic" panose="020B0502020202020204" pitchFamily="34" charset="0"/>
              </a:rPr>
              <a:t>¿Qué elementos culturales aparecen en la representación del amor?</a:t>
            </a:r>
          </a:p>
        </p:txBody>
      </p:sp>
      <p:sp>
        <p:nvSpPr>
          <p:cNvPr id="16" name="Hexágono 15">
            <a:extLst>
              <a:ext uri="{FF2B5EF4-FFF2-40B4-BE49-F238E27FC236}">
                <a16:creationId xmlns:a16="http://schemas.microsoft.com/office/drawing/2014/main" id="{9BFA0AD2-CF0F-B79F-23E3-E40628AA44D8}"/>
              </a:ext>
            </a:extLst>
          </p:cNvPr>
          <p:cNvSpPr/>
          <p:nvPr/>
        </p:nvSpPr>
        <p:spPr>
          <a:xfrm rot="5400000">
            <a:off x="7197456" y="1569327"/>
            <a:ext cx="2811125" cy="2556540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¿Qué función cumple la botella de Coca-Cola en la trama?</a:t>
            </a:r>
          </a:p>
        </p:txBody>
      </p:sp>
    </p:spTree>
    <p:extLst>
      <p:ext uri="{BB962C8B-B14F-4D97-AF65-F5344CB8AC3E}">
        <p14:creationId xmlns:p14="http://schemas.microsoft.com/office/powerpoint/2010/main" val="350581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sabor del amor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pic>
        <p:nvPicPr>
          <p:cNvPr id="3" name="Online Media 2" descr="Siente el sabor del amor #TasteTheFeeling">
            <a:hlinkClick r:id="" action="ppaction://media"/>
            <a:extLst>
              <a:ext uri="{FF2B5EF4-FFF2-40B4-BE49-F238E27FC236}">
                <a16:creationId xmlns:a16="http://schemas.microsoft.com/office/drawing/2014/main" id="{CE2BA5CE-67D9-53C7-9AC3-6ED5110389D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51728" y="1093816"/>
            <a:ext cx="8617455" cy="486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6897A56-7A45-289D-8AB3-14EB6524DDE1}"/>
              </a:ext>
            </a:extLst>
          </p:cNvPr>
          <p:cNvSpPr/>
          <p:nvPr/>
        </p:nvSpPr>
        <p:spPr>
          <a:xfrm>
            <a:off x="1605858" y="2634705"/>
            <a:ext cx="3370180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Protagonistas y actitudes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3AF52BF-05A2-D359-BF60-29470352AF34}"/>
              </a:ext>
            </a:extLst>
          </p:cNvPr>
          <p:cNvSpPr/>
          <p:nvPr/>
        </p:nvSpPr>
        <p:spPr>
          <a:xfrm>
            <a:off x="1605858" y="3276098"/>
            <a:ext cx="3370180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Lugar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D79616D-2BF7-69E8-D8B3-4DE6B976122D}"/>
              </a:ext>
            </a:extLst>
          </p:cNvPr>
          <p:cNvSpPr/>
          <p:nvPr/>
        </p:nvSpPr>
        <p:spPr>
          <a:xfrm>
            <a:off x="1605857" y="3913052"/>
            <a:ext cx="3370180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Música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8ED83C10-A4B8-01C2-0D23-BDFEDB41EA1A}"/>
              </a:ext>
            </a:extLst>
          </p:cNvPr>
          <p:cNvSpPr/>
          <p:nvPr/>
        </p:nvSpPr>
        <p:spPr>
          <a:xfrm>
            <a:off x="1605857" y="4549775"/>
            <a:ext cx="3370180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Historia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DAAB716-74FF-7943-6382-5906EC2A875A}"/>
              </a:ext>
            </a:extLst>
          </p:cNvPr>
          <p:cNvSpPr/>
          <p:nvPr/>
        </p:nvSpPr>
        <p:spPr>
          <a:xfrm>
            <a:off x="5252484" y="1909922"/>
            <a:ext cx="5466496" cy="6278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Análisis del anuncio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532A8DA-1009-6E5C-609C-3C38FF671715}"/>
              </a:ext>
            </a:extLst>
          </p:cNvPr>
          <p:cNvSpPr/>
          <p:nvPr/>
        </p:nvSpPr>
        <p:spPr>
          <a:xfrm>
            <a:off x="5252484" y="2634705"/>
            <a:ext cx="5466496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87A3218-0717-5FCF-E23D-16FE6EB30781}"/>
              </a:ext>
            </a:extLst>
          </p:cNvPr>
          <p:cNvSpPr/>
          <p:nvPr/>
        </p:nvSpPr>
        <p:spPr>
          <a:xfrm>
            <a:off x="5252484" y="3276098"/>
            <a:ext cx="5466496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EC86094-F1E4-910C-3D32-C98B6F5224B2}"/>
              </a:ext>
            </a:extLst>
          </p:cNvPr>
          <p:cNvSpPr/>
          <p:nvPr/>
        </p:nvSpPr>
        <p:spPr>
          <a:xfrm>
            <a:off x="5252483" y="3913052"/>
            <a:ext cx="5466496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0A29E95-0078-3F55-BB7D-51FE480D1B35}"/>
              </a:ext>
            </a:extLst>
          </p:cNvPr>
          <p:cNvSpPr/>
          <p:nvPr/>
        </p:nvSpPr>
        <p:spPr>
          <a:xfrm>
            <a:off x="5252483" y="4549775"/>
            <a:ext cx="5466496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C8D2519D-3D53-127C-C80C-BB82EDABD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/>
          <a:p>
            <a:r>
              <a:rPr lang="es-ES_tradnl" dirty="0"/>
              <a:t>2. El sabor del amor</a:t>
            </a:r>
          </a:p>
        </p:txBody>
      </p:sp>
    </p:spTree>
    <p:extLst>
      <p:ext uri="{BB962C8B-B14F-4D97-AF65-F5344CB8AC3E}">
        <p14:creationId xmlns:p14="http://schemas.microsoft.com/office/powerpoint/2010/main" val="148459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sabor del amor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7</a:t>
            </a:fld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989DF6-6085-8F77-0D85-C8EC853C4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926" y="2833506"/>
            <a:ext cx="7119360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¿Qué nos dice el anuncio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en realidad</a:t>
            </a:r>
            <a:r>
              <a:rPr lang="es-ES_tradn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26301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3. Las relaciones sentimentales que (no) se ven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043" y="2833506"/>
            <a:ext cx="8332838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¿Cómo se representa el amor en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nuestro entorno</a:t>
            </a:r>
            <a:r>
              <a:rPr lang="es-ES_tradnl" sz="4000" dirty="0"/>
              <a:t>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8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67730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3. Las relaciones sentimentales que (no) se ven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986" y="1295671"/>
            <a:ext cx="8332838" cy="798694"/>
          </a:xfrm>
          <a:ln>
            <a:noFill/>
          </a:ln>
        </p:spPr>
        <p:txBody>
          <a:bodyPr anchor="ctr">
            <a:normAutofit/>
          </a:bodyPr>
          <a:lstStyle/>
          <a:p>
            <a:pPr marL="0" indent="0" algn="r">
              <a:lnSpc>
                <a:spcPct val="100000"/>
              </a:lnSpc>
              <a:buNone/>
            </a:pPr>
            <a:r>
              <a:rPr lang="es-ES_tradnl" sz="2200" dirty="0"/>
              <a:t>¿Qué elementos tienen </a:t>
            </a:r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</a:rPr>
              <a:t>en común </a:t>
            </a:r>
            <a:r>
              <a:rPr lang="es-ES_tradnl" sz="2200" dirty="0"/>
              <a:t>las representaciones?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9</a:t>
            </a:fld>
            <a:endParaRPr lang="es-ES_tradnl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4DAFBE75-A826-FFF5-4C9D-3168430724A5}"/>
              </a:ext>
            </a:extLst>
          </p:cNvPr>
          <p:cNvSpPr txBox="1">
            <a:spLocks/>
          </p:cNvSpPr>
          <p:nvPr/>
        </p:nvSpPr>
        <p:spPr>
          <a:xfrm>
            <a:off x="1273180" y="2094365"/>
            <a:ext cx="8332838" cy="79869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2200" dirty="0"/>
              <a:t>¿</a:t>
            </a:r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</a:rPr>
              <a:t>Qué diferencias </a:t>
            </a:r>
            <a:r>
              <a:rPr lang="es-ES_tradnl" sz="2200" dirty="0"/>
              <a:t>tienen estas representaciones?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D9F6052-0894-2590-5B22-CDB3AEC67CCB}"/>
              </a:ext>
            </a:extLst>
          </p:cNvPr>
          <p:cNvSpPr txBox="1">
            <a:spLocks/>
          </p:cNvSpPr>
          <p:nvPr/>
        </p:nvSpPr>
        <p:spPr>
          <a:xfrm>
            <a:off x="2060580" y="2893059"/>
            <a:ext cx="8332838" cy="79869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2200" dirty="0"/>
              <a:t>¿Se incluyen </a:t>
            </a:r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</a:rPr>
              <a:t>todas las formas </a:t>
            </a:r>
            <a:r>
              <a:rPr lang="es-ES_tradnl" sz="2200" dirty="0"/>
              <a:t>de relaciones sentimentales? 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A52F104C-7B1F-5093-590D-59B5D7727791}"/>
              </a:ext>
            </a:extLst>
          </p:cNvPr>
          <p:cNvSpPr txBox="1">
            <a:spLocks/>
          </p:cNvSpPr>
          <p:nvPr/>
        </p:nvSpPr>
        <p:spPr>
          <a:xfrm>
            <a:off x="3027890" y="3700219"/>
            <a:ext cx="8332838" cy="79869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2200" dirty="0"/>
              <a:t>¿Hay algunas características que os </a:t>
            </a:r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</a:rPr>
              <a:t>llaman atención</a:t>
            </a:r>
            <a:r>
              <a:rPr lang="es-ES_tradnl" sz="2200" dirty="0"/>
              <a:t>?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C71C93A4-6C83-6D23-29C6-FB66B02F9BDD}"/>
              </a:ext>
            </a:extLst>
          </p:cNvPr>
          <p:cNvSpPr txBox="1">
            <a:spLocks/>
          </p:cNvSpPr>
          <p:nvPr/>
        </p:nvSpPr>
        <p:spPr>
          <a:xfrm>
            <a:off x="1687209" y="4498913"/>
            <a:ext cx="9257883" cy="79869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2200" dirty="0"/>
              <a:t>¿</a:t>
            </a:r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</a:rPr>
              <a:t>Reflejan las representaciones </a:t>
            </a:r>
            <a:r>
              <a:rPr lang="es-ES_tradnl" sz="2200" dirty="0"/>
              <a:t>de la realidad que conocéis? 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68A1E500-7D78-2244-9726-0D45933A461C}"/>
              </a:ext>
            </a:extLst>
          </p:cNvPr>
          <p:cNvSpPr txBox="1">
            <a:spLocks/>
          </p:cNvSpPr>
          <p:nvPr/>
        </p:nvSpPr>
        <p:spPr>
          <a:xfrm>
            <a:off x="3210503" y="5292260"/>
            <a:ext cx="8332838" cy="79869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2200" dirty="0"/>
              <a:t>¿En qué aspectos </a:t>
            </a:r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</a:rPr>
              <a:t>coinciden o se alejan </a:t>
            </a:r>
            <a:r>
              <a:rPr lang="es-ES_tradnl" sz="2200" dirty="0"/>
              <a:t>de ella?</a:t>
            </a:r>
          </a:p>
        </p:txBody>
      </p:sp>
    </p:spTree>
    <p:extLst>
      <p:ext uri="{BB962C8B-B14F-4D97-AF65-F5344CB8AC3E}">
        <p14:creationId xmlns:p14="http://schemas.microsoft.com/office/powerpoint/2010/main" val="2801369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YPV2VAMHAHS5-650476877-2846</_dlc_DocId>
    <_dlc_DocIdUrl xmlns="72f89b70-f9a4-4cbd-bff7-7891ba7b9fc3">
      <Url>https://sharepoint.uni-goettingen.de/projects/criterion/_layouts/15/DocIdRedir.aspx?ID=YPV2VAMHAHS5-650476877-2846</Url>
      <Description>YPV2VAMHAHS5-650476877-2846</Description>
    </_dlc_DocIdUrl>
  </documentManagement>
</p:properties>
</file>

<file path=customXml/itemProps1.xml><?xml version="1.0" encoding="utf-8"?>
<ds:datastoreItem xmlns:ds="http://schemas.openxmlformats.org/officeDocument/2006/customXml" ds:itemID="{2444E01A-98E7-440B-BA54-C437BEFAC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24C8A3-844C-433F-BBCD-5F365665F4E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34B0579-6D0A-4441-BCEF-C1A6FED89A9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D72BD8D-D6E6-46F0-B2BD-18BB508CA459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728</TotalTime>
  <Words>486</Words>
  <Application>Microsoft Office PowerPoint</Application>
  <PresentationFormat>Panorámica</PresentationFormat>
  <Paragraphs>84</Paragraphs>
  <Slides>13</Slides>
  <Notes>9</Notes>
  <HiddenSlides>0</HiddenSlides>
  <MMClips>1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Apple Symbols</vt:lpstr>
      <vt:lpstr>Arial</vt:lpstr>
      <vt:lpstr>Calibri</vt:lpstr>
      <vt:lpstr>Calibri Light</vt:lpstr>
      <vt:lpstr>Century Gothic</vt:lpstr>
      <vt:lpstr>Courier New</vt:lpstr>
      <vt:lpstr>Times</vt:lpstr>
      <vt:lpstr>Tema de Office</vt:lpstr>
      <vt:lpstr>Relaciones sentimentales</vt:lpstr>
      <vt:lpstr>Contenido</vt:lpstr>
      <vt:lpstr>1. Creencias sobre las relaciones sentimentales</vt:lpstr>
      <vt:lpstr>2. Empieza algo nuevo</vt:lpstr>
      <vt:lpstr>2. El sabor del amor</vt:lpstr>
      <vt:lpstr>2. El sabor del amor</vt:lpstr>
      <vt:lpstr>2. El sabor del amor</vt:lpstr>
      <vt:lpstr>3. Las relaciones sentimentales que (no) se ven</vt:lpstr>
      <vt:lpstr>3. Las relaciones sentimentales que (no) se ven</vt:lpstr>
      <vt:lpstr>4. Mosaico de relaciones afectivas en el siglo XXI</vt:lpstr>
      <vt:lpstr>5. Campaña que desafía estereotipos</vt:lpstr>
      <vt:lpstr>Presentación de PowerPoint</vt:lpstr>
      <vt:lpstr>Relaciones sentimentales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26</cp:revision>
  <dcterms:created xsi:type="dcterms:W3CDTF">2024-07-26T12:39:53Z</dcterms:created>
  <dcterms:modified xsi:type="dcterms:W3CDTF">2025-09-05T19:46:15Z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09b387b0-899d-4243-b33e-643d5b438a47</vt:lpwstr>
  </property>
</Properties>
</file>