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8"/>
  </p:notesMasterIdLst>
  <p:sldIdLst>
    <p:sldId id="256" r:id="rId6"/>
    <p:sldId id="257" r:id="rId7"/>
    <p:sldId id="277" r:id="rId8"/>
    <p:sldId id="278" r:id="rId9"/>
    <p:sldId id="263" r:id="rId10"/>
    <p:sldId id="279" r:id="rId11"/>
    <p:sldId id="280" r:id="rId12"/>
    <p:sldId id="294" r:id="rId13"/>
    <p:sldId id="281" r:id="rId14"/>
    <p:sldId id="283" r:id="rId15"/>
    <p:sldId id="284" r:id="rId16"/>
    <p:sldId id="285" r:id="rId17"/>
    <p:sldId id="295" r:id="rId18"/>
    <p:sldId id="286" r:id="rId19"/>
    <p:sldId id="287" r:id="rId20"/>
    <p:sldId id="289" r:id="rId21"/>
    <p:sldId id="290" r:id="rId22"/>
    <p:sldId id="291" r:id="rId23"/>
    <p:sldId id="292" r:id="rId24"/>
    <p:sldId id="296" r:id="rId25"/>
    <p:sldId id="297" r:id="rId26"/>
    <p:sldId id="293" r:id="rId27"/>
  </p:sldIdLst>
  <p:sldSz cx="12192000" cy="6858000"/>
  <p:notesSz cx="6858000" cy="9144000"/>
  <p:defaultTextStyle>
    <a:defPPr>
      <a:defRPr lang="e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39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32"/>
    <p:restoredTop sz="93557" autoAdjust="0"/>
  </p:normalViewPr>
  <p:slideViewPr>
    <p:cSldViewPr snapToGrid="0" showGuides="1">
      <p:cViewPr varScale="1">
        <p:scale>
          <a:sx n="53" d="100"/>
          <a:sy n="53" d="100"/>
        </p:scale>
        <p:origin x="360" y="268"/>
      </p:cViewPr>
      <p:guideLst>
        <p:guide orient="horz" pos="799"/>
        <p:guide pos="39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3B55-F0A5-534C-910D-05CF8C2F2929}" type="datetimeFigureOut">
              <a:rPr lang="es-ES_tradnl" smtClean="0"/>
              <a:t>05/09/2025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CE38E-4BD1-A845-AD64-FFC48356D43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730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2900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72197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0719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38512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12613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40157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371020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base">
              <a:lnSpc>
                <a:spcPct val="115000"/>
              </a:lnSpc>
              <a:buClr>
                <a:srgbClr val="000000"/>
              </a:buClr>
              <a:buSzPts val="1200"/>
              <a:buFont typeface="Arial" panose="020B0604020202020204" pitchFamily="34" charset="0"/>
              <a:buNone/>
            </a:pPr>
            <a:endParaRPr lang="en-CZ" sz="1800" u="none" strike="noStrike" dirty="0">
              <a:effectLst/>
              <a:latin typeface="Calibri Light" panose="020F03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651606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endParaRPr lang="en-CZ" sz="1800" u="none" strike="noStrike" dirty="0">
              <a:effectLst/>
              <a:latin typeface="Calibri Light" panose="020F03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246141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744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4150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0094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1471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8084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7909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6822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25312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9521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rma libre 171">
            <a:extLst>
              <a:ext uri="{FF2B5EF4-FFF2-40B4-BE49-F238E27FC236}">
                <a16:creationId xmlns:a16="http://schemas.microsoft.com/office/drawing/2014/main" id="{AE76766B-6952-36F8-55BA-13AEC63A9B4B}"/>
              </a:ext>
            </a:extLst>
          </p:cNvPr>
          <p:cNvSpPr/>
          <p:nvPr userDrawn="1"/>
        </p:nvSpPr>
        <p:spPr>
          <a:xfrm rot="5400000">
            <a:off x="6424966" y="-333618"/>
            <a:ext cx="956291" cy="1623527"/>
          </a:xfrm>
          <a:custGeom>
            <a:avLst/>
            <a:gdLst>
              <a:gd name="connsiteX0" fmla="*/ 0 w 956291"/>
              <a:gd name="connsiteY0" fmla="*/ 1623527 h 1623527"/>
              <a:gd name="connsiteX1" fmla="*/ 0 w 956291"/>
              <a:gd name="connsiteY1" fmla="*/ 0 h 1623527"/>
              <a:gd name="connsiteX2" fmla="*/ 550409 w 956291"/>
              <a:gd name="connsiteY2" fmla="*/ 0 h 1623527"/>
              <a:gd name="connsiteX3" fmla="*/ 956291 w 956291"/>
              <a:gd name="connsiteY3" fmla="*/ 811764 h 1623527"/>
              <a:gd name="connsiteX4" fmla="*/ 550409 w 95629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1" h="1623527">
                <a:moveTo>
                  <a:pt x="0" y="1623527"/>
                </a:moveTo>
                <a:lnTo>
                  <a:pt x="0" y="0"/>
                </a:lnTo>
                <a:lnTo>
                  <a:pt x="550409" y="0"/>
                </a:lnTo>
                <a:lnTo>
                  <a:pt x="956291" y="811764"/>
                </a:lnTo>
                <a:lnTo>
                  <a:pt x="55040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51" name="Hexágono 150">
            <a:extLst>
              <a:ext uri="{FF2B5EF4-FFF2-40B4-BE49-F238E27FC236}">
                <a16:creationId xmlns:a16="http://schemas.microsoft.com/office/drawing/2014/main" id="{EE60B774-927C-80F3-EB10-E1282EE2667A}"/>
              </a:ext>
            </a:extLst>
          </p:cNvPr>
          <p:cNvSpPr/>
          <p:nvPr userDrawn="1"/>
        </p:nvSpPr>
        <p:spPr>
          <a:xfrm rot="5400000">
            <a:off x="7351641" y="709920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2" name="Hexágono 151">
            <a:extLst>
              <a:ext uri="{FF2B5EF4-FFF2-40B4-BE49-F238E27FC236}">
                <a16:creationId xmlns:a16="http://schemas.microsoft.com/office/drawing/2014/main" id="{2BA2555A-65E6-3A7F-2DD5-B6C6C8E4228E}"/>
              </a:ext>
            </a:extLst>
          </p:cNvPr>
          <p:cNvSpPr/>
          <p:nvPr userDrawn="1"/>
        </p:nvSpPr>
        <p:spPr>
          <a:xfrm rot="5400000">
            <a:off x="9838343" y="3238392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3" name="Hexágono 152">
            <a:extLst>
              <a:ext uri="{FF2B5EF4-FFF2-40B4-BE49-F238E27FC236}">
                <a16:creationId xmlns:a16="http://schemas.microsoft.com/office/drawing/2014/main" id="{058F9510-B989-C15B-3BCD-B469C3D9D8C7}"/>
              </a:ext>
            </a:extLst>
          </p:cNvPr>
          <p:cNvSpPr/>
          <p:nvPr userDrawn="1"/>
        </p:nvSpPr>
        <p:spPr>
          <a:xfrm rot="5400000">
            <a:off x="11293313" y="481022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36" name="Grafik 5">
            <a:extLst>
              <a:ext uri="{FF2B5EF4-FFF2-40B4-BE49-F238E27FC236}">
                <a16:creationId xmlns:a16="http://schemas.microsoft.com/office/drawing/2014/main" id="{7F0C870B-D9C5-2F0B-E463-B0E1915EBD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74" y="6202254"/>
            <a:ext cx="2376097" cy="498494"/>
          </a:xfrm>
          <a:prstGeom prst="rect">
            <a:avLst/>
          </a:prstGeom>
        </p:spPr>
      </p:pic>
      <p:pic>
        <p:nvPicPr>
          <p:cNvPr id="37" name="Grafik 4">
            <a:extLst>
              <a:ext uri="{FF2B5EF4-FFF2-40B4-BE49-F238E27FC236}">
                <a16:creationId xmlns:a16="http://schemas.microsoft.com/office/drawing/2014/main" id="{2EED851F-6909-DAA3-9AF1-5A52C7BDA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828" y="143290"/>
            <a:ext cx="1248278" cy="1248278"/>
          </a:xfrm>
          <a:prstGeom prst="rect">
            <a:avLst/>
          </a:prstGeom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C82BB44F-83B5-67F7-D151-0F88FFE54382}"/>
              </a:ext>
            </a:extLst>
          </p:cNvPr>
          <p:cNvSpPr/>
          <p:nvPr userDrawn="1"/>
        </p:nvSpPr>
        <p:spPr>
          <a:xfrm rot="5400000">
            <a:off x="158948" y="-159743"/>
            <a:ext cx="956292" cy="1275776"/>
          </a:xfrm>
          <a:custGeom>
            <a:avLst/>
            <a:gdLst>
              <a:gd name="connsiteX0" fmla="*/ 0 w 956292"/>
              <a:gd name="connsiteY0" fmla="*/ 1275776 h 1275776"/>
              <a:gd name="connsiteX1" fmla="*/ 0 w 956292"/>
              <a:gd name="connsiteY1" fmla="*/ 0 h 1275776"/>
              <a:gd name="connsiteX2" fmla="*/ 550410 w 956292"/>
              <a:gd name="connsiteY2" fmla="*/ 0 h 1275776"/>
              <a:gd name="connsiteX3" fmla="*/ 956292 w 956292"/>
              <a:gd name="connsiteY3" fmla="*/ 811764 h 1275776"/>
              <a:gd name="connsiteX4" fmla="*/ 724286 w 956292"/>
              <a:gd name="connsiteY4" fmla="*/ 1275776 h 127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2" h="1275776">
                <a:moveTo>
                  <a:pt x="0" y="1275776"/>
                </a:moveTo>
                <a:lnTo>
                  <a:pt x="0" y="0"/>
                </a:lnTo>
                <a:lnTo>
                  <a:pt x="550410" y="0"/>
                </a:lnTo>
                <a:lnTo>
                  <a:pt x="956292" y="811764"/>
                </a:lnTo>
                <a:lnTo>
                  <a:pt x="724286" y="127577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0" name="Forma libre 9">
            <a:extLst>
              <a:ext uri="{FF2B5EF4-FFF2-40B4-BE49-F238E27FC236}">
                <a16:creationId xmlns:a16="http://schemas.microsoft.com/office/drawing/2014/main" id="{D65B3F9F-645C-A920-3256-B4B3A8199CF0}"/>
              </a:ext>
            </a:extLst>
          </p:cNvPr>
          <p:cNvSpPr/>
          <p:nvPr userDrawn="1"/>
        </p:nvSpPr>
        <p:spPr>
          <a:xfrm rot="5400000">
            <a:off x="-598431" y="1439846"/>
            <a:ext cx="1613625" cy="412508"/>
          </a:xfrm>
          <a:custGeom>
            <a:avLst/>
            <a:gdLst>
              <a:gd name="connsiteX0" fmla="*/ 0 w 1613625"/>
              <a:gd name="connsiteY0" fmla="*/ 412508 h 412508"/>
              <a:gd name="connsiteX1" fmla="*/ 206254 w 1613625"/>
              <a:gd name="connsiteY1" fmla="*/ 0 h 412508"/>
              <a:gd name="connsiteX2" fmla="*/ 1407371 w 1613625"/>
              <a:gd name="connsiteY2" fmla="*/ 0 h 412508"/>
              <a:gd name="connsiteX3" fmla="*/ 1613625 w 1613625"/>
              <a:gd name="connsiteY3" fmla="*/ 412508 h 41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25" h="412508">
                <a:moveTo>
                  <a:pt x="0" y="412508"/>
                </a:moveTo>
                <a:lnTo>
                  <a:pt x="206254" y="0"/>
                </a:lnTo>
                <a:lnTo>
                  <a:pt x="1407371" y="0"/>
                </a:lnTo>
                <a:lnTo>
                  <a:pt x="1613625" y="41250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D9DC9B5C-5F6F-71D7-166A-61F8F19CC41F}"/>
              </a:ext>
            </a:extLst>
          </p:cNvPr>
          <p:cNvSpPr/>
          <p:nvPr userDrawn="1"/>
        </p:nvSpPr>
        <p:spPr>
          <a:xfrm rot="5400000">
            <a:off x="317127" y="834337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B21E8FAF-D6F8-B40E-E149-E9CAB9CA0EBB}"/>
              </a:ext>
            </a:extLst>
          </p:cNvPr>
          <p:cNvSpPr/>
          <p:nvPr userDrawn="1"/>
        </p:nvSpPr>
        <p:spPr>
          <a:xfrm rot="5400000">
            <a:off x="-373377" y="2700430"/>
            <a:ext cx="2012881" cy="1283838"/>
          </a:xfrm>
          <a:custGeom>
            <a:avLst/>
            <a:gdLst>
              <a:gd name="connsiteX0" fmla="*/ 0 w 2012881"/>
              <a:gd name="connsiteY0" fmla="*/ 811764 h 1283838"/>
              <a:gd name="connsiteX1" fmla="*/ 405882 w 2012881"/>
              <a:gd name="connsiteY1" fmla="*/ 0 h 1283838"/>
              <a:gd name="connsiteX2" fmla="*/ 1606999 w 2012881"/>
              <a:gd name="connsiteY2" fmla="*/ 0 h 1283838"/>
              <a:gd name="connsiteX3" fmla="*/ 2012881 w 2012881"/>
              <a:gd name="connsiteY3" fmla="*/ 811764 h 1283838"/>
              <a:gd name="connsiteX4" fmla="*/ 1776844 w 2012881"/>
              <a:gd name="connsiteY4" fmla="*/ 1283838 h 1283838"/>
              <a:gd name="connsiteX5" fmla="*/ 236038 w 2012881"/>
              <a:gd name="connsiteY5" fmla="*/ 1283838 h 128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83838">
                <a:moveTo>
                  <a:pt x="0" y="811764"/>
                </a:moveTo>
                <a:lnTo>
                  <a:pt x="405882" y="0"/>
                </a:lnTo>
                <a:lnTo>
                  <a:pt x="1606999" y="0"/>
                </a:lnTo>
                <a:lnTo>
                  <a:pt x="2012881" y="811764"/>
                </a:lnTo>
                <a:lnTo>
                  <a:pt x="1776844" y="1283838"/>
                </a:lnTo>
                <a:lnTo>
                  <a:pt x="236038" y="12838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33" name="Hexágono 132">
            <a:extLst>
              <a:ext uri="{FF2B5EF4-FFF2-40B4-BE49-F238E27FC236}">
                <a16:creationId xmlns:a16="http://schemas.microsoft.com/office/drawing/2014/main" id="{01188C2A-FF86-C737-CCB5-DCBF0AC79C05}"/>
              </a:ext>
            </a:extLst>
          </p:cNvPr>
          <p:cNvSpPr/>
          <p:nvPr userDrawn="1"/>
        </p:nvSpPr>
        <p:spPr>
          <a:xfrm rot="5400000">
            <a:off x="1177474" y="2530586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C02587A9-8F39-B736-DA8B-DF1923C177DA}"/>
              </a:ext>
            </a:extLst>
          </p:cNvPr>
          <p:cNvSpPr/>
          <p:nvPr userDrawn="1"/>
        </p:nvSpPr>
        <p:spPr>
          <a:xfrm rot="5400000">
            <a:off x="-604273" y="4829424"/>
            <a:ext cx="1619467" cy="418350"/>
          </a:xfrm>
          <a:custGeom>
            <a:avLst/>
            <a:gdLst>
              <a:gd name="connsiteX0" fmla="*/ 0 w 1619467"/>
              <a:gd name="connsiteY0" fmla="*/ 418350 h 418350"/>
              <a:gd name="connsiteX1" fmla="*/ 209175 w 1619467"/>
              <a:gd name="connsiteY1" fmla="*/ 0 h 418350"/>
              <a:gd name="connsiteX2" fmla="*/ 1410292 w 1619467"/>
              <a:gd name="connsiteY2" fmla="*/ 0 h 418350"/>
              <a:gd name="connsiteX3" fmla="*/ 1619467 w 1619467"/>
              <a:gd name="connsiteY3" fmla="*/ 418350 h 41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467" h="418350">
                <a:moveTo>
                  <a:pt x="0" y="418350"/>
                </a:moveTo>
                <a:lnTo>
                  <a:pt x="209175" y="0"/>
                </a:lnTo>
                <a:lnTo>
                  <a:pt x="1410292" y="0"/>
                </a:lnTo>
                <a:lnTo>
                  <a:pt x="1619467" y="418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36" name="Hexágono 135">
            <a:extLst>
              <a:ext uri="{FF2B5EF4-FFF2-40B4-BE49-F238E27FC236}">
                <a16:creationId xmlns:a16="http://schemas.microsoft.com/office/drawing/2014/main" id="{2DE615AA-8A4E-6C8D-55D2-1A94D366BB1A}"/>
              </a:ext>
            </a:extLst>
          </p:cNvPr>
          <p:cNvSpPr/>
          <p:nvPr userDrawn="1"/>
        </p:nvSpPr>
        <p:spPr>
          <a:xfrm rot="5400000">
            <a:off x="317127" y="4226836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" name="Forma libre 12">
            <a:extLst>
              <a:ext uri="{FF2B5EF4-FFF2-40B4-BE49-F238E27FC236}">
                <a16:creationId xmlns:a16="http://schemas.microsoft.com/office/drawing/2014/main" id="{C231E251-E98B-AA81-A81E-F42507F7625C}"/>
              </a:ext>
            </a:extLst>
          </p:cNvPr>
          <p:cNvSpPr/>
          <p:nvPr userDrawn="1"/>
        </p:nvSpPr>
        <p:spPr>
          <a:xfrm rot="5400000">
            <a:off x="67421" y="5657275"/>
            <a:ext cx="1136428" cy="1278695"/>
          </a:xfrm>
          <a:custGeom>
            <a:avLst/>
            <a:gdLst>
              <a:gd name="connsiteX0" fmla="*/ 0 w 1136428"/>
              <a:gd name="connsiteY0" fmla="*/ 811764 h 1278695"/>
              <a:gd name="connsiteX1" fmla="*/ 405882 w 1136428"/>
              <a:gd name="connsiteY1" fmla="*/ 0 h 1278695"/>
              <a:gd name="connsiteX2" fmla="*/ 1136428 w 1136428"/>
              <a:gd name="connsiteY2" fmla="*/ 0 h 1278695"/>
              <a:gd name="connsiteX3" fmla="*/ 1136428 w 1136428"/>
              <a:gd name="connsiteY3" fmla="*/ 1278695 h 1278695"/>
              <a:gd name="connsiteX4" fmla="*/ 233466 w 1136428"/>
              <a:gd name="connsiteY4" fmla="*/ 1278695 h 127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428" h="1278695">
                <a:moveTo>
                  <a:pt x="0" y="811764"/>
                </a:moveTo>
                <a:lnTo>
                  <a:pt x="405882" y="0"/>
                </a:lnTo>
                <a:lnTo>
                  <a:pt x="1136428" y="0"/>
                </a:lnTo>
                <a:lnTo>
                  <a:pt x="1136428" y="1278695"/>
                </a:lnTo>
                <a:lnTo>
                  <a:pt x="233466" y="127869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210" name="Forma libre 209">
            <a:extLst>
              <a:ext uri="{FF2B5EF4-FFF2-40B4-BE49-F238E27FC236}">
                <a16:creationId xmlns:a16="http://schemas.microsoft.com/office/drawing/2014/main" id="{51D97593-5DCA-4F2D-DAF7-0F1DAEF0B3FD}"/>
              </a:ext>
            </a:extLst>
          </p:cNvPr>
          <p:cNvSpPr/>
          <p:nvPr userDrawn="1"/>
        </p:nvSpPr>
        <p:spPr>
          <a:xfrm rot="5400000">
            <a:off x="1615876" y="5484683"/>
            <a:ext cx="1136079" cy="1623528"/>
          </a:xfrm>
          <a:custGeom>
            <a:avLst/>
            <a:gdLst>
              <a:gd name="connsiteX0" fmla="*/ 0 w 1136079"/>
              <a:gd name="connsiteY0" fmla="*/ 811765 h 1623528"/>
              <a:gd name="connsiteX1" fmla="*/ 405882 w 1136079"/>
              <a:gd name="connsiteY1" fmla="*/ 0 h 1623528"/>
              <a:gd name="connsiteX2" fmla="*/ 1136079 w 1136079"/>
              <a:gd name="connsiteY2" fmla="*/ 0 h 1623528"/>
              <a:gd name="connsiteX3" fmla="*/ 1136079 w 1136079"/>
              <a:gd name="connsiteY3" fmla="*/ 1623528 h 1623528"/>
              <a:gd name="connsiteX4" fmla="*/ 405882 w 1136079"/>
              <a:gd name="connsiteY4" fmla="*/ 1623528 h 162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079" h="1623528">
                <a:moveTo>
                  <a:pt x="0" y="811765"/>
                </a:moveTo>
                <a:lnTo>
                  <a:pt x="405882" y="0"/>
                </a:lnTo>
                <a:lnTo>
                  <a:pt x="1136079" y="0"/>
                </a:lnTo>
                <a:lnTo>
                  <a:pt x="1136079" y="1623528"/>
                </a:lnTo>
                <a:lnTo>
                  <a:pt x="405882" y="1623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211" name="Forma libre 210">
            <a:extLst>
              <a:ext uri="{FF2B5EF4-FFF2-40B4-BE49-F238E27FC236}">
                <a16:creationId xmlns:a16="http://schemas.microsoft.com/office/drawing/2014/main" id="{7E8C09DF-F681-2A38-B3D1-11F4E4F5910E}"/>
              </a:ext>
            </a:extLst>
          </p:cNvPr>
          <p:cNvSpPr/>
          <p:nvPr userDrawn="1"/>
        </p:nvSpPr>
        <p:spPr>
          <a:xfrm rot="5400000">
            <a:off x="3310390" y="5483994"/>
            <a:ext cx="1134698" cy="1623527"/>
          </a:xfrm>
          <a:custGeom>
            <a:avLst/>
            <a:gdLst>
              <a:gd name="connsiteX0" fmla="*/ 0 w 1134698"/>
              <a:gd name="connsiteY0" fmla="*/ 811764 h 1623527"/>
              <a:gd name="connsiteX1" fmla="*/ 405882 w 1134698"/>
              <a:gd name="connsiteY1" fmla="*/ 0 h 1623527"/>
              <a:gd name="connsiteX2" fmla="*/ 1134698 w 1134698"/>
              <a:gd name="connsiteY2" fmla="*/ 0 h 1623527"/>
              <a:gd name="connsiteX3" fmla="*/ 1134698 w 1134698"/>
              <a:gd name="connsiteY3" fmla="*/ 1623527 h 1623527"/>
              <a:gd name="connsiteX4" fmla="*/ 405882 w 1134698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698" h="1623527">
                <a:moveTo>
                  <a:pt x="0" y="811764"/>
                </a:moveTo>
                <a:lnTo>
                  <a:pt x="405882" y="0"/>
                </a:lnTo>
                <a:lnTo>
                  <a:pt x="1134698" y="0"/>
                </a:lnTo>
                <a:lnTo>
                  <a:pt x="1134698" y="1623527"/>
                </a:lnTo>
                <a:lnTo>
                  <a:pt x="405882" y="162352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59" name="Hexágono 158">
            <a:extLst>
              <a:ext uri="{FF2B5EF4-FFF2-40B4-BE49-F238E27FC236}">
                <a16:creationId xmlns:a16="http://schemas.microsoft.com/office/drawing/2014/main" id="{FE30AE42-F9BA-F1FA-F968-320ADE3F4BFB}"/>
              </a:ext>
            </a:extLst>
          </p:cNvPr>
          <p:cNvSpPr/>
          <p:nvPr userDrawn="1"/>
        </p:nvSpPr>
        <p:spPr>
          <a:xfrm rot="5400000">
            <a:off x="4337952" y="538937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0" name="Hexágono 159">
            <a:extLst>
              <a:ext uri="{FF2B5EF4-FFF2-40B4-BE49-F238E27FC236}">
                <a16:creationId xmlns:a16="http://schemas.microsoft.com/office/drawing/2014/main" id="{1C26A88A-1BC8-A36C-5588-46AB769F66F8}"/>
              </a:ext>
            </a:extLst>
          </p:cNvPr>
          <p:cNvSpPr/>
          <p:nvPr userDrawn="1"/>
        </p:nvSpPr>
        <p:spPr>
          <a:xfrm rot="5400000">
            <a:off x="1814029" y="300084"/>
            <a:ext cx="726468" cy="5859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8AE5FB-1382-4580-BD29-7DBE396D2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846" y="1867919"/>
            <a:ext cx="6798286" cy="1205934"/>
          </a:xfrm>
          <a:effectLst/>
        </p:spPr>
        <p:txBody>
          <a:bodyPr anchor="ctr">
            <a:noAutofit/>
          </a:bodyPr>
          <a:lstStyle>
            <a:lvl1pPr algn="l">
              <a:defRPr sz="4000" b="1">
                <a:solidFill>
                  <a:schemeClr val="accent1">
                    <a:lumMod val="50000"/>
                  </a:schemeClr>
                </a:solidFill>
                <a:effectLst/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D9EFF-6251-EB88-493D-77E41F696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7221" y="3312580"/>
            <a:ext cx="6798286" cy="994189"/>
          </a:xfrm>
          <a:effectLst/>
        </p:spPr>
        <p:txBody>
          <a:bodyPr anchor="ctr">
            <a:noAutofit/>
          </a:bodyPr>
          <a:lstStyle>
            <a:lvl1pPr marL="0" indent="0" algn="l">
              <a:buNone/>
              <a:defRPr sz="3200" b="0">
                <a:solidFill>
                  <a:schemeClr val="bg1">
                    <a:lumMod val="65000"/>
                  </a:schemeClr>
                </a:solidFill>
                <a:effectLst/>
                <a:latin typeface="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163" name="Marcador de pie de página 4">
            <a:extLst>
              <a:ext uri="{FF2B5EF4-FFF2-40B4-BE49-F238E27FC236}">
                <a16:creationId xmlns:a16="http://schemas.microsoft.com/office/drawing/2014/main" id="{ACD4413C-B4BE-4406-118C-AB08FEC9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46302" y="6268782"/>
            <a:ext cx="3023732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5361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Hexágono 21">
            <a:extLst>
              <a:ext uri="{FF2B5EF4-FFF2-40B4-BE49-F238E27FC236}">
                <a16:creationId xmlns:a16="http://schemas.microsoft.com/office/drawing/2014/main" id="{6659DE68-EAC8-6A1C-A824-4BBA7444A33B}"/>
              </a:ext>
            </a:extLst>
          </p:cNvPr>
          <p:cNvSpPr/>
          <p:nvPr userDrawn="1"/>
        </p:nvSpPr>
        <p:spPr>
          <a:xfrm rot="5400000">
            <a:off x="4260365" y="111924"/>
            <a:ext cx="315562" cy="25452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65" name="Forma libre 64">
            <a:extLst>
              <a:ext uri="{FF2B5EF4-FFF2-40B4-BE49-F238E27FC236}">
                <a16:creationId xmlns:a16="http://schemas.microsoft.com/office/drawing/2014/main" id="{CD17E60B-A9E9-BE94-3469-D9C13F1210D2}"/>
              </a:ext>
            </a:extLst>
          </p:cNvPr>
          <p:cNvSpPr/>
          <p:nvPr userDrawn="1"/>
        </p:nvSpPr>
        <p:spPr>
          <a:xfrm rot="5400000">
            <a:off x="4677210" y="-100904"/>
            <a:ext cx="511790" cy="713594"/>
          </a:xfrm>
          <a:custGeom>
            <a:avLst/>
            <a:gdLst>
              <a:gd name="connsiteX0" fmla="*/ 0 w 511790"/>
              <a:gd name="connsiteY0" fmla="*/ 713594 h 713594"/>
              <a:gd name="connsiteX1" fmla="*/ 0 w 511790"/>
              <a:gd name="connsiteY1" fmla="*/ 0 h 713594"/>
              <a:gd name="connsiteX2" fmla="*/ 333392 w 511790"/>
              <a:gd name="connsiteY2" fmla="*/ 0 h 713594"/>
              <a:gd name="connsiteX3" fmla="*/ 511790 w 511790"/>
              <a:gd name="connsiteY3" fmla="*/ 356798 h 713594"/>
              <a:gd name="connsiteX4" fmla="*/ 333392 w 511790"/>
              <a:gd name="connsiteY4" fmla="*/ 713594 h 71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90" h="713594">
                <a:moveTo>
                  <a:pt x="0" y="713594"/>
                </a:moveTo>
                <a:lnTo>
                  <a:pt x="0" y="0"/>
                </a:lnTo>
                <a:lnTo>
                  <a:pt x="333392" y="0"/>
                </a:lnTo>
                <a:lnTo>
                  <a:pt x="511790" y="356798"/>
                </a:lnTo>
                <a:lnTo>
                  <a:pt x="333392" y="713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6" name="Forma libre 65">
            <a:extLst>
              <a:ext uri="{FF2B5EF4-FFF2-40B4-BE49-F238E27FC236}">
                <a16:creationId xmlns:a16="http://schemas.microsoft.com/office/drawing/2014/main" id="{3CDA700B-6032-BDD3-3F02-9E4E0E6BB2C4}"/>
              </a:ext>
            </a:extLst>
          </p:cNvPr>
          <p:cNvSpPr/>
          <p:nvPr userDrawn="1"/>
        </p:nvSpPr>
        <p:spPr>
          <a:xfrm rot="5400000">
            <a:off x="10595298" y="-480984"/>
            <a:ext cx="661561" cy="1623527"/>
          </a:xfrm>
          <a:custGeom>
            <a:avLst/>
            <a:gdLst>
              <a:gd name="connsiteX0" fmla="*/ 0 w 661561"/>
              <a:gd name="connsiteY0" fmla="*/ 1623527 h 1623527"/>
              <a:gd name="connsiteX1" fmla="*/ 0 w 661561"/>
              <a:gd name="connsiteY1" fmla="*/ 0 h 1623527"/>
              <a:gd name="connsiteX2" fmla="*/ 255679 w 661561"/>
              <a:gd name="connsiteY2" fmla="*/ 0 h 1623527"/>
              <a:gd name="connsiteX3" fmla="*/ 661561 w 661561"/>
              <a:gd name="connsiteY3" fmla="*/ 811764 h 1623527"/>
              <a:gd name="connsiteX4" fmla="*/ 255679 w 66156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561" h="1623527">
                <a:moveTo>
                  <a:pt x="0" y="1623527"/>
                </a:moveTo>
                <a:lnTo>
                  <a:pt x="0" y="0"/>
                </a:lnTo>
                <a:lnTo>
                  <a:pt x="255679" y="0"/>
                </a:lnTo>
                <a:lnTo>
                  <a:pt x="661561" y="811764"/>
                </a:lnTo>
                <a:lnTo>
                  <a:pt x="25567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0" name="Forma libre 69">
            <a:extLst>
              <a:ext uri="{FF2B5EF4-FFF2-40B4-BE49-F238E27FC236}">
                <a16:creationId xmlns:a16="http://schemas.microsoft.com/office/drawing/2014/main" id="{2E9BEF92-0FBA-D68A-C9BC-8BFEB34E48CA}"/>
              </a:ext>
            </a:extLst>
          </p:cNvPr>
          <p:cNvSpPr/>
          <p:nvPr userDrawn="1"/>
        </p:nvSpPr>
        <p:spPr>
          <a:xfrm rot="5400000">
            <a:off x="11795962" y="39047"/>
            <a:ext cx="433264" cy="355170"/>
          </a:xfrm>
          <a:custGeom>
            <a:avLst/>
            <a:gdLst>
              <a:gd name="connsiteX0" fmla="*/ 0 w 433264"/>
              <a:gd name="connsiteY0" fmla="*/ 355170 h 355170"/>
              <a:gd name="connsiteX1" fmla="*/ 0 w 433264"/>
              <a:gd name="connsiteY1" fmla="*/ 0 h 355170"/>
              <a:gd name="connsiteX2" fmla="*/ 433264 w 433264"/>
              <a:gd name="connsiteY2" fmla="*/ 0 h 355170"/>
              <a:gd name="connsiteX3" fmla="*/ 255678 w 433264"/>
              <a:gd name="connsiteY3" fmla="*/ 355170 h 35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64" h="355170">
                <a:moveTo>
                  <a:pt x="0" y="355170"/>
                </a:moveTo>
                <a:lnTo>
                  <a:pt x="0" y="0"/>
                </a:lnTo>
                <a:lnTo>
                  <a:pt x="433264" y="0"/>
                </a:lnTo>
                <a:lnTo>
                  <a:pt x="255678" y="3551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1" name="Forma libre 70">
            <a:extLst>
              <a:ext uri="{FF2B5EF4-FFF2-40B4-BE49-F238E27FC236}">
                <a16:creationId xmlns:a16="http://schemas.microsoft.com/office/drawing/2014/main" id="{E4A6CF7E-D99F-4D1D-AD76-D00F8A584E1D}"/>
              </a:ext>
            </a:extLst>
          </p:cNvPr>
          <p:cNvSpPr/>
          <p:nvPr userDrawn="1"/>
        </p:nvSpPr>
        <p:spPr>
          <a:xfrm rot="5400000">
            <a:off x="10576890" y="742699"/>
            <a:ext cx="2012881" cy="1217338"/>
          </a:xfrm>
          <a:custGeom>
            <a:avLst/>
            <a:gdLst>
              <a:gd name="connsiteX0" fmla="*/ 0 w 2012881"/>
              <a:gd name="connsiteY0" fmla="*/ 405575 h 1217338"/>
              <a:gd name="connsiteX1" fmla="*/ 202788 w 2012881"/>
              <a:gd name="connsiteY1" fmla="*/ 0 h 1217338"/>
              <a:gd name="connsiteX2" fmla="*/ 1810094 w 2012881"/>
              <a:gd name="connsiteY2" fmla="*/ 0 h 1217338"/>
              <a:gd name="connsiteX3" fmla="*/ 2012881 w 2012881"/>
              <a:gd name="connsiteY3" fmla="*/ 405575 h 1217338"/>
              <a:gd name="connsiteX4" fmla="*/ 1606999 w 2012881"/>
              <a:gd name="connsiteY4" fmla="*/ 1217338 h 1217338"/>
              <a:gd name="connsiteX5" fmla="*/ 405882 w 2012881"/>
              <a:gd name="connsiteY5" fmla="*/ 1217338 h 121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17338">
                <a:moveTo>
                  <a:pt x="0" y="405575"/>
                </a:moveTo>
                <a:lnTo>
                  <a:pt x="202788" y="0"/>
                </a:lnTo>
                <a:lnTo>
                  <a:pt x="1810094" y="0"/>
                </a:lnTo>
                <a:lnTo>
                  <a:pt x="2012881" y="405575"/>
                </a:lnTo>
                <a:lnTo>
                  <a:pt x="1606999" y="1217338"/>
                </a:lnTo>
                <a:lnTo>
                  <a:pt x="405882" y="1217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4" name="Forma libre 63">
            <a:extLst>
              <a:ext uri="{FF2B5EF4-FFF2-40B4-BE49-F238E27FC236}">
                <a16:creationId xmlns:a16="http://schemas.microsoft.com/office/drawing/2014/main" id="{533A4DB7-4B74-8523-2BF1-8785731C7A86}"/>
              </a:ext>
            </a:extLst>
          </p:cNvPr>
          <p:cNvSpPr/>
          <p:nvPr userDrawn="1"/>
        </p:nvSpPr>
        <p:spPr>
          <a:xfrm rot="5400000">
            <a:off x="-123274" y="123270"/>
            <a:ext cx="1443735" cy="1197188"/>
          </a:xfrm>
          <a:custGeom>
            <a:avLst/>
            <a:gdLst>
              <a:gd name="connsiteX0" fmla="*/ 0 w 1443735"/>
              <a:gd name="connsiteY0" fmla="*/ 1197188 h 1197188"/>
              <a:gd name="connsiteX1" fmla="*/ 0 w 1443735"/>
              <a:gd name="connsiteY1" fmla="*/ 0 h 1197188"/>
              <a:gd name="connsiteX2" fmla="*/ 1015616 w 1443735"/>
              <a:gd name="connsiteY2" fmla="*/ 0 h 1197188"/>
              <a:gd name="connsiteX3" fmla="*/ 1443735 w 1443735"/>
              <a:gd name="connsiteY3" fmla="*/ 856239 h 1197188"/>
              <a:gd name="connsiteX4" fmla="*/ 1273261 w 1443735"/>
              <a:gd name="connsiteY4" fmla="*/ 1197188 h 119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735" h="1197188">
                <a:moveTo>
                  <a:pt x="0" y="1197188"/>
                </a:moveTo>
                <a:lnTo>
                  <a:pt x="0" y="0"/>
                </a:lnTo>
                <a:lnTo>
                  <a:pt x="1015616" y="0"/>
                </a:lnTo>
                <a:lnTo>
                  <a:pt x="1443735" y="856239"/>
                </a:lnTo>
                <a:lnTo>
                  <a:pt x="1273261" y="119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1752A434-7390-BFC9-484C-5A4811680306}"/>
              </a:ext>
            </a:extLst>
          </p:cNvPr>
          <p:cNvSpPr/>
          <p:nvPr userDrawn="1"/>
        </p:nvSpPr>
        <p:spPr>
          <a:xfrm rot="5400000">
            <a:off x="814054" y="1183864"/>
            <a:ext cx="766269" cy="618048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9959E3-A6F3-1698-C31A-4B92E2329E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77450" y="167097"/>
            <a:ext cx="10567643" cy="548894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22ED1-C672-6F2B-22AF-C6AABAF8F818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507915" y="1109753"/>
            <a:ext cx="10074485" cy="4868833"/>
          </a:xfrm>
        </p:spPr>
        <p:txBody>
          <a:bodyPr/>
          <a:lstStyle>
            <a:lvl1pPr marL="228600" indent="-228600">
              <a:buFont typeface="Apple Symbols" panose="02000000000000000000" pitchFamily="2" charset="-79"/>
              <a:buChar char="⎻"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B33BE-90D3-CFE8-0622-AE8B27DD8EC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496019" y="6356350"/>
            <a:ext cx="5971420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DE2E1-12C6-B43F-22FA-24D986F06FC0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0676449" y="6357620"/>
            <a:ext cx="905951" cy="365125"/>
          </a:xfrm>
        </p:spPr>
        <p:txBody>
          <a:bodyPr/>
          <a:lstStyle>
            <a:lvl1pPr algn="r">
              <a:defRPr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3DCDD845-CBF4-1D47-A5E9-20201D8033DA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2B34A322-304C-8FFF-5485-CB20574CF9E8}"/>
              </a:ext>
            </a:extLst>
          </p:cNvPr>
          <p:cNvSpPr/>
          <p:nvPr userDrawn="1"/>
        </p:nvSpPr>
        <p:spPr>
          <a:xfrm rot="5400000">
            <a:off x="-180773" y="3542481"/>
            <a:ext cx="884727" cy="519541"/>
          </a:xfrm>
          <a:custGeom>
            <a:avLst/>
            <a:gdLst>
              <a:gd name="connsiteX0" fmla="*/ 0 w 884727"/>
              <a:gd name="connsiteY0" fmla="*/ 356797 h 519541"/>
              <a:gd name="connsiteX1" fmla="*/ 178398 w 884727"/>
              <a:gd name="connsiteY1" fmla="*/ 0 h 519541"/>
              <a:gd name="connsiteX2" fmla="*/ 706329 w 884727"/>
              <a:gd name="connsiteY2" fmla="*/ 0 h 519541"/>
              <a:gd name="connsiteX3" fmla="*/ 884727 w 884727"/>
              <a:gd name="connsiteY3" fmla="*/ 356797 h 519541"/>
              <a:gd name="connsiteX4" fmla="*/ 803355 w 884727"/>
              <a:gd name="connsiteY4" fmla="*/ 519541 h 519541"/>
              <a:gd name="connsiteX5" fmla="*/ 81372 w 884727"/>
              <a:gd name="connsiteY5" fmla="*/ 519541 h 51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19541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3355" y="519541"/>
                </a:lnTo>
                <a:lnTo>
                  <a:pt x="81372" y="5195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1" name="Hexágono 30">
            <a:extLst>
              <a:ext uri="{FF2B5EF4-FFF2-40B4-BE49-F238E27FC236}">
                <a16:creationId xmlns:a16="http://schemas.microsoft.com/office/drawing/2014/main" id="{4626B4E7-C752-A072-FE63-FCBFED8108BF}"/>
              </a:ext>
            </a:extLst>
          </p:cNvPr>
          <p:cNvSpPr/>
          <p:nvPr userDrawn="1"/>
        </p:nvSpPr>
        <p:spPr>
          <a:xfrm rot="5400000">
            <a:off x="478502" y="3445455"/>
            <a:ext cx="884727" cy="713593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6" name="Forma libre 25">
            <a:extLst>
              <a:ext uri="{FF2B5EF4-FFF2-40B4-BE49-F238E27FC236}">
                <a16:creationId xmlns:a16="http://schemas.microsoft.com/office/drawing/2014/main" id="{F5D0A8FF-06B9-0ABC-D789-C9E4F2C33816}"/>
              </a:ext>
            </a:extLst>
          </p:cNvPr>
          <p:cNvSpPr/>
          <p:nvPr userDrawn="1"/>
        </p:nvSpPr>
        <p:spPr>
          <a:xfrm rot="5400000">
            <a:off x="-263966" y="4476204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4" name="Hexágono 33">
            <a:extLst>
              <a:ext uri="{FF2B5EF4-FFF2-40B4-BE49-F238E27FC236}">
                <a16:creationId xmlns:a16="http://schemas.microsoft.com/office/drawing/2014/main" id="{D2C2E6F5-10D0-A66E-C548-A8563DECDA53}"/>
              </a:ext>
            </a:extLst>
          </p:cNvPr>
          <p:cNvSpPr/>
          <p:nvPr userDrawn="1"/>
        </p:nvSpPr>
        <p:spPr>
          <a:xfrm rot="5400000">
            <a:off x="100352" y="4191012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001ECFA4-D255-1071-0372-EE6758EAFCEB}"/>
              </a:ext>
            </a:extLst>
          </p:cNvPr>
          <p:cNvSpPr/>
          <p:nvPr userDrawn="1"/>
        </p:nvSpPr>
        <p:spPr>
          <a:xfrm rot="5400000">
            <a:off x="-181992" y="5032376"/>
            <a:ext cx="884727" cy="521978"/>
          </a:xfrm>
          <a:custGeom>
            <a:avLst/>
            <a:gdLst>
              <a:gd name="connsiteX0" fmla="*/ 0 w 884727"/>
              <a:gd name="connsiteY0" fmla="*/ 356797 h 521978"/>
              <a:gd name="connsiteX1" fmla="*/ 178398 w 884727"/>
              <a:gd name="connsiteY1" fmla="*/ 0 h 521978"/>
              <a:gd name="connsiteX2" fmla="*/ 706329 w 884727"/>
              <a:gd name="connsiteY2" fmla="*/ 0 h 521978"/>
              <a:gd name="connsiteX3" fmla="*/ 884727 w 884727"/>
              <a:gd name="connsiteY3" fmla="*/ 356797 h 521978"/>
              <a:gd name="connsiteX4" fmla="*/ 802137 w 884727"/>
              <a:gd name="connsiteY4" fmla="*/ 521978 h 521978"/>
              <a:gd name="connsiteX5" fmla="*/ 82591 w 884727"/>
              <a:gd name="connsiteY5" fmla="*/ 521978 h 5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21978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2137" y="521978"/>
                </a:lnTo>
                <a:lnTo>
                  <a:pt x="82591" y="52197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8" name="Hexágono 37">
            <a:extLst>
              <a:ext uri="{FF2B5EF4-FFF2-40B4-BE49-F238E27FC236}">
                <a16:creationId xmlns:a16="http://schemas.microsoft.com/office/drawing/2014/main" id="{39A522D5-2ACE-61F5-CA7A-51D4010A5C80}"/>
              </a:ext>
            </a:extLst>
          </p:cNvPr>
          <p:cNvSpPr/>
          <p:nvPr userDrawn="1"/>
        </p:nvSpPr>
        <p:spPr>
          <a:xfrm rot="5400000">
            <a:off x="478502" y="4936569"/>
            <a:ext cx="884727" cy="71359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2A8FF4E8-A51C-5CDA-B5DB-7B6111CFDB76}"/>
              </a:ext>
            </a:extLst>
          </p:cNvPr>
          <p:cNvSpPr/>
          <p:nvPr userDrawn="1"/>
        </p:nvSpPr>
        <p:spPr>
          <a:xfrm rot="5400000">
            <a:off x="-263966" y="5967318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41" name="Hexágono 40">
            <a:extLst>
              <a:ext uri="{FF2B5EF4-FFF2-40B4-BE49-F238E27FC236}">
                <a16:creationId xmlns:a16="http://schemas.microsoft.com/office/drawing/2014/main" id="{E0E0FD84-FC95-8A29-4B7B-B9CED9F3AD07}"/>
              </a:ext>
            </a:extLst>
          </p:cNvPr>
          <p:cNvSpPr/>
          <p:nvPr userDrawn="1"/>
        </p:nvSpPr>
        <p:spPr>
          <a:xfrm rot="5400000">
            <a:off x="100352" y="5682126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6" name="Forma libre 75">
            <a:extLst>
              <a:ext uri="{FF2B5EF4-FFF2-40B4-BE49-F238E27FC236}">
                <a16:creationId xmlns:a16="http://schemas.microsoft.com/office/drawing/2014/main" id="{FD6DBC95-F80F-1AE5-AD24-F64C6A874368}"/>
              </a:ext>
            </a:extLst>
          </p:cNvPr>
          <p:cNvSpPr/>
          <p:nvPr userDrawn="1"/>
        </p:nvSpPr>
        <p:spPr>
          <a:xfrm rot="5400000">
            <a:off x="2391" y="6339030"/>
            <a:ext cx="515885" cy="522055"/>
          </a:xfrm>
          <a:custGeom>
            <a:avLst/>
            <a:gdLst>
              <a:gd name="connsiteX0" fmla="*/ 0 w 515885"/>
              <a:gd name="connsiteY0" fmla="*/ 356797 h 522055"/>
              <a:gd name="connsiteX1" fmla="*/ 178398 w 515885"/>
              <a:gd name="connsiteY1" fmla="*/ 0 h 522055"/>
              <a:gd name="connsiteX2" fmla="*/ 515885 w 515885"/>
              <a:gd name="connsiteY2" fmla="*/ 0 h 522055"/>
              <a:gd name="connsiteX3" fmla="*/ 515885 w 515885"/>
              <a:gd name="connsiteY3" fmla="*/ 522055 h 522055"/>
              <a:gd name="connsiteX4" fmla="*/ 82629 w 515885"/>
              <a:gd name="connsiteY4" fmla="*/ 522055 h 52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522055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522055"/>
                </a:lnTo>
                <a:lnTo>
                  <a:pt x="82629" y="52205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77" name="Forma libre 76">
            <a:extLst>
              <a:ext uri="{FF2B5EF4-FFF2-40B4-BE49-F238E27FC236}">
                <a16:creationId xmlns:a16="http://schemas.microsoft.com/office/drawing/2014/main" id="{6795D448-F532-AB4F-2FD0-2601FDD57334}"/>
              </a:ext>
            </a:extLst>
          </p:cNvPr>
          <p:cNvSpPr/>
          <p:nvPr userDrawn="1"/>
        </p:nvSpPr>
        <p:spPr>
          <a:xfrm rot="5400000">
            <a:off x="663558" y="6242626"/>
            <a:ext cx="514615" cy="713593"/>
          </a:xfrm>
          <a:custGeom>
            <a:avLst/>
            <a:gdLst>
              <a:gd name="connsiteX0" fmla="*/ 0 w 514615"/>
              <a:gd name="connsiteY0" fmla="*/ 356797 h 713593"/>
              <a:gd name="connsiteX1" fmla="*/ 178398 w 514615"/>
              <a:gd name="connsiteY1" fmla="*/ 0 h 713593"/>
              <a:gd name="connsiteX2" fmla="*/ 514615 w 514615"/>
              <a:gd name="connsiteY2" fmla="*/ 0 h 713593"/>
              <a:gd name="connsiteX3" fmla="*/ 514615 w 514615"/>
              <a:gd name="connsiteY3" fmla="*/ 713593 h 713593"/>
              <a:gd name="connsiteX4" fmla="*/ 178398 w 51461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5" h="713593">
                <a:moveTo>
                  <a:pt x="0" y="356797"/>
                </a:moveTo>
                <a:lnTo>
                  <a:pt x="178398" y="0"/>
                </a:lnTo>
                <a:lnTo>
                  <a:pt x="514615" y="0"/>
                </a:lnTo>
                <a:lnTo>
                  <a:pt x="51461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8" name="Forma libre 77">
            <a:extLst>
              <a:ext uri="{FF2B5EF4-FFF2-40B4-BE49-F238E27FC236}">
                <a16:creationId xmlns:a16="http://schemas.microsoft.com/office/drawing/2014/main" id="{99E71A31-DC79-88BB-AF88-F61D633A23E6}"/>
              </a:ext>
            </a:extLst>
          </p:cNvPr>
          <p:cNvSpPr/>
          <p:nvPr userDrawn="1"/>
        </p:nvSpPr>
        <p:spPr>
          <a:xfrm rot="5400000">
            <a:off x="1407415" y="6243261"/>
            <a:ext cx="515885" cy="713593"/>
          </a:xfrm>
          <a:custGeom>
            <a:avLst/>
            <a:gdLst>
              <a:gd name="connsiteX0" fmla="*/ 0 w 515885"/>
              <a:gd name="connsiteY0" fmla="*/ 356797 h 713593"/>
              <a:gd name="connsiteX1" fmla="*/ 178398 w 515885"/>
              <a:gd name="connsiteY1" fmla="*/ 0 h 713593"/>
              <a:gd name="connsiteX2" fmla="*/ 515885 w 515885"/>
              <a:gd name="connsiteY2" fmla="*/ 0 h 713593"/>
              <a:gd name="connsiteX3" fmla="*/ 515885 w 515885"/>
              <a:gd name="connsiteY3" fmla="*/ 713593 h 713593"/>
              <a:gd name="connsiteX4" fmla="*/ 178398 w 51588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713593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53" name="Hexágono 52">
            <a:extLst>
              <a:ext uri="{FF2B5EF4-FFF2-40B4-BE49-F238E27FC236}">
                <a16:creationId xmlns:a16="http://schemas.microsoft.com/office/drawing/2014/main" id="{35010CC9-FF42-ABC8-89EE-9BC73AF3D4C7}"/>
              </a:ext>
            </a:extLst>
          </p:cNvPr>
          <p:cNvSpPr/>
          <p:nvPr userDrawn="1"/>
        </p:nvSpPr>
        <p:spPr>
          <a:xfrm rot="5400000">
            <a:off x="1867635" y="6193099"/>
            <a:ext cx="319306" cy="257542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4" name="Hexágono 53">
            <a:extLst>
              <a:ext uri="{FF2B5EF4-FFF2-40B4-BE49-F238E27FC236}">
                <a16:creationId xmlns:a16="http://schemas.microsoft.com/office/drawing/2014/main" id="{E07660A2-EC91-5881-8E76-A72202DDCC43}"/>
              </a:ext>
            </a:extLst>
          </p:cNvPr>
          <p:cNvSpPr/>
          <p:nvPr userDrawn="1"/>
        </p:nvSpPr>
        <p:spPr>
          <a:xfrm rot="5400000">
            <a:off x="758289" y="3956190"/>
            <a:ext cx="319306" cy="257542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2" name="Forma libre 71">
            <a:extLst>
              <a:ext uri="{FF2B5EF4-FFF2-40B4-BE49-F238E27FC236}">
                <a16:creationId xmlns:a16="http://schemas.microsoft.com/office/drawing/2014/main" id="{206C328A-C6CF-1617-F214-AD510F2B8DEF}"/>
              </a:ext>
            </a:extLst>
          </p:cNvPr>
          <p:cNvSpPr/>
          <p:nvPr userDrawn="1"/>
        </p:nvSpPr>
        <p:spPr>
          <a:xfrm rot="5400000">
            <a:off x="11234451" y="2867599"/>
            <a:ext cx="1558107" cy="356990"/>
          </a:xfrm>
          <a:custGeom>
            <a:avLst/>
            <a:gdLst>
              <a:gd name="connsiteX0" fmla="*/ 0 w 1558107"/>
              <a:gd name="connsiteY0" fmla="*/ 0 h 356990"/>
              <a:gd name="connsiteX1" fmla="*/ 1558107 w 1558107"/>
              <a:gd name="connsiteY1" fmla="*/ 0 h 356990"/>
              <a:gd name="connsiteX2" fmla="*/ 1379612 w 1558107"/>
              <a:gd name="connsiteY2" fmla="*/ 356990 h 356990"/>
              <a:gd name="connsiteX3" fmla="*/ 178495 w 1558107"/>
              <a:gd name="connsiteY3" fmla="*/ 356990 h 35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107" h="356990">
                <a:moveTo>
                  <a:pt x="0" y="0"/>
                </a:moveTo>
                <a:lnTo>
                  <a:pt x="1558107" y="0"/>
                </a:lnTo>
                <a:lnTo>
                  <a:pt x="1379612" y="356990"/>
                </a:lnTo>
                <a:lnTo>
                  <a:pt x="178495" y="3569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510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08EA4-61EA-1D7B-413D-5004209F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C7CD0B-9DF7-91A4-C671-440A42587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99153-DAF4-2E9B-5BCE-08E00CEF1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70809-4C63-91C3-FF70-9A3F331D2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CRITERION | www.criterion-ele.com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D9AFD0-3A7A-55C7-0185-1EE9CA114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D845-CBF4-1D47-A5E9-20201D8033D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criterion-ele.com/manual-de-actividades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i88tyH5cyw?feature=oembed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2073" y="2325119"/>
            <a:ext cx="6798286" cy="1205934"/>
          </a:xfrm>
        </p:spPr>
        <p:txBody>
          <a:bodyPr/>
          <a:lstStyle/>
          <a:p>
            <a:r>
              <a:rPr lang="es-ES_tradnl" dirty="0"/>
              <a:t>Crecimiento personal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7387A-5730-798E-302A-90F2101C1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86448" y="3312580"/>
            <a:ext cx="6798286" cy="994189"/>
          </a:xfrm>
        </p:spPr>
        <p:txBody>
          <a:bodyPr/>
          <a:lstStyle/>
          <a:p>
            <a:r>
              <a:rPr lang="es-ES_tradnl" dirty="0"/>
              <a:t>¿Cómo debo ser?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FAA98DF9-8CA8-A527-6B88-19A7952B1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07709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mercado del crecimiento personal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10</a:t>
            </a:fld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1B84C3F-E6CA-A360-E25F-3BC871743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959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¡Dialoguemos!</a:t>
            </a:r>
          </a:p>
        </p:txBody>
      </p:sp>
    </p:spTree>
    <p:extLst>
      <p:ext uri="{BB962C8B-B14F-4D97-AF65-F5344CB8AC3E}">
        <p14:creationId xmlns:p14="http://schemas.microsoft.com/office/powerpoint/2010/main" val="555215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1371727" cy="548894"/>
          </a:xfrm>
        </p:spPr>
        <p:txBody>
          <a:bodyPr>
            <a:normAutofit/>
          </a:bodyPr>
          <a:lstStyle/>
          <a:p>
            <a:r>
              <a:rPr lang="es-ES_tradnl" dirty="0"/>
              <a:t>2. El mercado del crecimiento personal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11</a:t>
            </a:fld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1B84C3F-E6CA-A360-E25F-3BC871743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959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Tiene sentido </a:t>
            </a:r>
            <a:r>
              <a:rPr lang="es-ES_tradnl" sz="4000" dirty="0"/>
              <a:t>seguir estos consejos del youtubero?</a:t>
            </a:r>
          </a:p>
        </p:txBody>
      </p:sp>
    </p:spTree>
    <p:extLst>
      <p:ext uri="{BB962C8B-B14F-4D97-AF65-F5344CB8AC3E}">
        <p14:creationId xmlns:p14="http://schemas.microsoft.com/office/powerpoint/2010/main" val="3434674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1371727" cy="548894"/>
          </a:xfrm>
        </p:spPr>
        <p:txBody>
          <a:bodyPr>
            <a:normAutofit/>
          </a:bodyPr>
          <a:lstStyle/>
          <a:p>
            <a:r>
              <a:rPr lang="es-ES_tradnl" dirty="0"/>
              <a:t>3. Percepciones de la idea de crecer como persona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12</a:t>
            </a:fld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1B84C3F-E6CA-A360-E25F-3BC871743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4616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¿Por qué los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medios de comunicación </a:t>
            </a:r>
            <a:r>
              <a:rPr lang="es-ES_tradnl" sz="4000" dirty="0"/>
              <a:t>insisten en que crezcamos como personas?</a:t>
            </a:r>
          </a:p>
        </p:txBody>
      </p:sp>
    </p:spTree>
    <p:extLst>
      <p:ext uri="{BB962C8B-B14F-4D97-AF65-F5344CB8AC3E}">
        <p14:creationId xmlns:p14="http://schemas.microsoft.com/office/powerpoint/2010/main" val="1412340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1371727" cy="548894"/>
          </a:xfrm>
        </p:spPr>
        <p:txBody>
          <a:bodyPr>
            <a:normAutofit/>
          </a:bodyPr>
          <a:lstStyle/>
          <a:p>
            <a:r>
              <a:rPr lang="es-ES_tradnl" dirty="0"/>
              <a:t>3. Percepciones de la idea de crecer como persona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13</a:t>
            </a:fld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1B84C3F-E6CA-A360-E25F-3BC871743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4616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Averigüemos qué nos dicen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las personas de nuestro entorno</a:t>
            </a:r>
            <a:endParaRPr lang="es-ES_tradnl" sz="4000" dirty="0"/>
          </a:p>
        </p:txBody>
      </p:sp>
    </p:spTree>
    <p:extLst>
      <p:ext uri="{BB962C8B-B14F-4D97-AF65-F5344CB8AC3E}">
        <p14:creationId xmlns:p14="http://schemas.microsoft.com/office/powerpoint/2010/main" val="3305351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1371727" cy="548894"/>
          </a:xfrm>
        </p:spPr>
        <p:txBody>
          <a:bodyPr>
            <a:normAutofit/>
          </a:bodyPr>
          <a:lstStyle/>
          <a:p>
            <a:r>
              <a:rPr lang="es-ES_tradnl" dirty="0"/>
              <a:t>3. Percepciones de la idea de crecer como persona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14</a:t>
            </a:fld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1B84C3F-E6CA-A360-E25F-3BC871743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7926" y="1307277"/>
            <a:ext cx="2552521" cy="104925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3000" dirty="0"/>
              <a:t>¿Por qué…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504D3E-AC07-4E6D-7F68-DC2825047900}"/>
              </a:ext>
            </a:extLst>
          </p:cNvPr>
          <p:cNvSpPr txBox="1">
            <a:spLocks/>
          </p:cNvSpPr>
          <p:nvPr/>
        </p:nvSpPr>
        <p:spPr>
          <a:xfrm>
            <a:off x="3053753" y="1909064"/>
            <a:ext cx="7653606" cy="4077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pple Symbols" panose="02000000000000000000" pitchFamily="2" charset="-79"/>
              <a:buNone/>
            </a:pPr>
            <a:r>
              <a:rPr lang="es-ES_tradnl" sz="2100" dirty="0"/>
              <a:t>… </a:t>
            </a:r>
            <a:r>
              <a:rPr lang="es-ES_tradnl" sz="2100" dirty="0">
                <a:solidFill>
                  <a:schemeClr val="accent1">
                    <a:lumMod val="75000"/>
                  </a:schemeClr>
                </a:solidFill>
              </a:rPr>
              <a:t>nos invitan</a:t>
            </a:r>
            <a:r>
              <a:rPr lang="es-ES_tradnl" sz="2100" dirty="0"/>
              <a:t> a salir de nuestra zona de confort?</a:t>
            </a:r>
          </a:p>
          <a:p>
            <a:pPr marL="0" indent="0" algn="r">
              <a:buFont typeface="Apple Symbols" panose="02000000000000000000" pitchFamily="2" charset="-79"/>
              <a:buNone/>
            </a:pPr>
            <a:endParaRPr lang="es-ES_tradnl" sz="2100" dirty="0"/>
          </a:p>
          <a:p>
            <a:pPr marL="0" indent="0" algn="r">
              <a:buFont typeface="Apple Symbols" panose="02000000000000000000" pitchFamily="2" charset="-79"/>
              <a:buNone/>
            </a:pPr>
            <a:r>
              <a:rPr lang="es-ES_tradnl" sz="2100" dirty="0"/>
              <a:t>… </a:t>
            </a:r>
            <a:r>
              <a:rPr lang="es-ES_tradnl" sz="2100" dirty="0">
                <a:solidFill>
                  <a:schemeClr val="accent1">
                    <a:lumMod val="75000"/>
                  </a:schemeClr>
                </a:solidFill>
              </a:rPr>
              <a:t>es </a:t>
            </a:r>
            <a:r>
              <a:rPr lang="es-ES_tradnl" sz="2100" dirty="0"/>
              <a:t>constante el mensaje de conectarnos con la naturaleza y descubrirnos a nosotros mismos? </a:t>
            </a:r>
          </a:p>
          <a:p>
            <a:pPr marL="0" indent="0" algn="r">
              <a:buFont typeface="Apple Symbols" panose="02000000000000000000" pitchFamily="2" charset="-79"/>
              <a:buNone/>
            </a:pPr>
            <a:endParaRPr lang="es-ES_tradnl" sz="2100" dirty="0"/>
          </a:p>
          <a:p>
            <a:pPr marL="0" indent="0" algn="r">
              <a:buFont typeface="Apple Symbols" panose="02000000000000000000" pitchFamily="2" charset="-79"/>
              <a:buNone/>
            </a:pPr>
            <a:r>
              <a:rPr lang="es-ES_tradnl" sz="2100" dirty="0"/>
              <a:t>… </a:t>
            </a:r>
            <a:r>
              <a:rPr lang="es-ES_tradnl" sz="2100" dirty="0">
                <a:solidFill>
                  <a:schemeClr val="accent1">
                    <a:lumMod val="75000"/>
                  </a:schemeClr>
                </a:solidFill>
              </a:rPr>
              <a:t>consumimos </a:t>
            </a:r>
            <a:r>
              <a:rPr lang="es-ES_tradnl" sz="2100" dirty="0"/>
              <a:t>tantos productos y servicios de belleza?</a:t>
            </a:r>
          </a:p>
          <a:p>
            <a:pPr marL="0" indent="0" algn="r">
              <a:buFont typeface="Apple Symbols" panose="02000000000000000000" pitchFamily="2" charset="-79"/>
              <a:buNone/>
            </a:pPr>
            <a:endParaRPr lang="es-ES_tradnl" sz="2100" dirty="0"/>
          </a:p>
          <a:p>
            <a:pPr marL="0" indent="0" algn="r">
              <a:buFont typeface="Apple Symbols" panose="02000000000000000000" pitchFamily="2" charset="-79"/>
              <a:buNone/>
            </a:pPr>
            <a:r>
              <a:rPr lang="es-ES_tradnl" sz="2100" dirty="0"/>
              <a:t>… </a:t>
            </a:r>
            <a:r>
              <a:rPr lang="es-ES_tradnl" sz="2100" dirty="0">
                <a:solidFill>
                  <a:schemeClr val="accent1">
                    <a:lumMod val="75000"/>
                  </a:schemeClr>
                </a:solidFill>
              </a:rPr>
              <a:t>buscamos llenar </a:t>
            </a:r>
            <a:r>
              <a:rPr lang="es-ES_tradnl" sz="2100" dirty="0"/>
              <a:t>el tiempo con diversas actividades?</a:t>
            </a:r>
          </a:p>
        </p:txBody>
      </p:sp>
    </p:spTree>
    <p:extLst>
      <p:ext uri="{BB962C8B-B14F-4D97-AF65-F5344CB8AC3E}">
        <p14:creationId xmlns:p14="http://schemas.microsoft.com/office/powerpoint/2010/main" val="4169012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1371727" cy="548894"/>
          </a:xfrm>
        </p:spPr>
        <p:txBody>
          <a:bodyPr>
            <a:normAutofit/>
          </a:bodyPr>
          <a:lstStyle/>
          <a:p>
            <a:r>
              <a:rPr lang="es-ES_tradnl" dirty="0"/>
              <a:t>3. Percepciones de la idea de crecer como persona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15</a:t>
            </a:fld>
            <a:endParaRPr lang="es-ES_tradnl" dirty="0"/>
          </a:p>
        </p:txBody>
      </p:sp>
      <p:sp>
        <p:nvSpPr>
          <p:cNvPr id="8" name="Rectángulo 10">
            <a:extLst>
              <a:ext uri="{FF2B5EF4-FFF2-40B4-BE49-F238E27FC236}">
                <a16:creationId xmlns:a16="http://schemas.microsoft.com/office/drawing/2014/main" id="{7307AA6D-85E6-7C64-C497-32A7AA216884}"/>
              </a:ext>
            </a:extLst>
          </p:cNvPr>
          <p:cNvSpPr/>
          <p:nvPr/>
        </p:nvSpPr>
        <p:spPr>
          <a:xfrm>
            <a:off x="1739540" y="1873739"/>
            <a:ext cx="9021572" cy="152610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" name="Rectángulo 16">
            <a:extLst>
              <a:ext uri="{FF2B5EF4-FFF2-40B4-BE49-F238E27FC236}">
                <a16:creationId xmlns:a16="http://schemas.microsoft.com/office/drawing/2014/main" id="{FB66E713-F33C-4843-1B13-26AF314C03FC}"/>
              </a:ext>
            </a:extLst>
          </p:cNvPr>
          <p:cNvSpPr/>
          <p:nvPr/>
        </p:nvSpPr>
        <p:spPr>
          <a:xfrm>
            <a:off x="1739539" y="1254438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Perspectivas de la idea de crecimiento personal intergeneracional</a:t>
            </a:r>
          </a:p>
        </p:txBody>
      </p:sp>
      <p:sp>
        <p:nvSpPr>
          <p:cNvPr id="16" name="Rectángulo 7">
            <a:extLst>
              <a:ext uri="{FF2B5EF4-FFF2-40B4-BE49-F238E27FC236}">
                <a16:creationId xmlns:a16="http://schemas.microsoft.com/office/drawing/2014/main" id="{7EF5ADCF-ED28-F9E1-ED80-ACC8C4CA7FEC}"/>
              </a:ext>
            </a:extLst>
          </p:cNvPr>
          <p:cNvSpPr/>
          <p:nvPr/>
        </p:nvSpPr>
        <p:spPr>
          <a:xfrm>
            <a:off x="1739538" y="3680636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Aspectos relevantes, interesantes o curiosos de las entrevistas</a:t>
            </a:r>
          </a:p>
        </p:txBody>
      </p:sp>
      <p:sp>
        <p:nvSpPr>
          <p:cNvPr id="18" name="Rectángulo 10">
            <a:extLst>
              <a:ext uri="{FF2B5EF4-FFF2-40B4-BE49-F238E27FC236}">
                <a16:creationId xmlns:a16="http://schemas.microsoft.com/office/drawing/2014/main" id="{E7DE5EAE-2885-116D-9F75-03BA210532ED}"/>
              </a:ext>
            </a:extLst>
          </p:cNvPr>
          <p:cNvSpPr/>
          <p:nvPr/>
        </p:nvSpPr>
        <p:spPr>
          <a:xfrm>
            <a:off x="1739538" y="4308762"/>
            <a:ext cx="9021572" cy="152610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2566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1371727" cy="548894"/>
          </a:xfrm>
        </p:spPr>
        <p:txBody>
          <a:bodyPr>
            <a:normAutofit/>
          </a:bodyPr>
          <a:lstStyle/>
          <a:p>
            <a:r>
              <a:rPr lang="es-ES_tradnl" dirty="0"/>
              <a:t>4. El crecimiento personal desde diferentes perspectivas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16</a:t>
            </a:fld>
            <a:endParaRPr lang="es-ES_tradnl" dirty="0"/>
          </a:p>
        </p:txBody>
      </p:sp>
      <p:sp>
        <p:nvSpPr>
          <p:cNvPr id="10" name="Rectángulo 11">
            <a:extLst>
              <a:ext uri="{FF2B5EF4-FFF2-40B4-BE49-F238E27FC236}">
                <a16:creationId xmlns:a16="http://schemas.microsoft.com/office/drawing/2014/main" id="{E9C4E05C-EA3E-8B68-BC24-686D7765E96C}"/>
              </a:ext>
            </a:extLst>
          </p:cNvPr>
          <p:cNvSpPr/>
          <p:nvPr/>
        </p:nvSpPr>
        <p:spPr>
          <a:xfrm>
            <a:off x="1739540" y="1621798"/>
            <a:ext cx="4356460" cy="54889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bg1"/>
                </a:solidFill>
                <a:latin typeface="+mj-lt"/>
              </a:rPr>
              <a:t>Texto 1</a:t>
            </a:r>
          </a:p>
        </p:txBody>
      </p:sp>
      <p:sp>
        <p:nvSpPr>
          <p:cNvPr id="12" name="Rectángulo 16">
            <a:extLst>
              <a:ext uri="{FF2B5EF4-FFF2-40B4-BE49-F238E27FC236}">
                <a16:creationId xmlns:a16="http://schemas.microsoft.com/office/drawing/2014/main" id="{FB66E713-F33C-4843-1B13-26AF314C03FC}"/>
              </a:ext>
            </a:extLst>
          </p:cNvPr>
          <p:cNvSpPr/>
          <p:nvPr/>
        </p:nvSpPr>
        <p:spPr>
          <a:xfrm>
            <a:off x="1739538" y="979656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bg1"/>
                </a:solidFill>
                <a:latin typeface="+mj-lt"/>
              </a:rPr>
              <a:t>Resumen</a:t>
            </a:r>
          </a:p>
        </p:txBody>
      </p:sp>
      <p:sp>
        <p:nvSpPr>
          <p:cNvPr id="16" name="Rectángulo 7">
            <a:extLst>
              <a:ext uri="{FF2B5EF4-FFF2-40B4-BE49-F238E27FC236}">
                <a16:creationId xmlns:a16="http://schemas.microsoft.com/office/drawing/2014/main" id="{7EF5ADCF-ED28-F9E1-ED80-ACC8C4CA7FEC}"/>
              </a:ext>
            </a:extLst>
          </p:cNvPr>
          <p:cNvSpPr/>
          <p:nvPr/>
        </p:nvSpPr>
        <p:spPr>
          <a:xfrm>
            <a:off x="6404650" y="1621799"/>
            <a:ext cx="4356460" cy="54889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bg1"/>
                </a:solidFill>
                <a:latin typeface="+mj-lt"/>
              </a:rPr>
              <a:t>Texto 2</a:t>
            </a:r>
          </a:p>
        </p:txBody>
      </p:sp>
      <p:sp>
        <p:nvSpPr>
          <p:cNvPr id="17" name="Rectángulo 10">
            <a:extLst>
              <a:ext uri="{FF2B5EF4-FFF2-40B4-BE49-F238E27FC236}">
                <a16:creationId xmlns:a16="http://schemas.microsoft.com/office/drawing/2014/main" id="{516B303B-76D5-7A65-19E7-D8BC8F6866DC}"/>
              </a:ext>
            </a:extLst>
          </p:cNvPr>
          <p:cNvSpPr/>
          <p:nvPr/>
        </p:nvSpPr>
        <p:spPr>
          <a:xfrm>
            <a:off x="1739540" y="2290431"/>
            <a:ext cx="4356460" cy="94513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8" name="Rectángulo 10">
            <a:extLst>
              <a:ext uri="{FF2B5EF4-FFF2-40B4-BE49-F238E27FC236}">
                <a16:creationId xmlns:a16="http://schemas.microsoft.com/office/drawing/2014/main" id="{E7DE5EAE-2885-116D-9F75-03BA210532ED}"/>
              </a:ext>
            </a:extLst>
          </p:cNvPr>
          <p:cNvSpPr/>
          <p:nvPr/>
        </p:nvSpPr>
        <p:spPr>
          <a:xfrm>
            <a:off x="6404650" y="2290433"/>
            <a:ext cx="4356460" cy="94513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5" name="Rectángulo 11">
            <a:extLst>
              <a:ext uri="{FF2B5EF4-FFF2-40B4-BE49-F238E27FC236}">
                <a16:creationId xmlns:a16="http://schemas.microsoft.com/office/drawing/2014/main" id="{C907C7FC-7A47-1716-3BD8-EDCE1EF113C3}"/>
              </a:ext>
            </a:extLst>
          </p:cNvPr>
          <p:cNvSpPr/>
          <p:nvPr/>
        </p:nvSpPr>
        <p:spPr>
          <a:xfrm>
            <a:off x="1739538" y="4233704"/>
            <a:ext cx="4356460" cy="54889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bg1"/>
                </a:solidFill>
                <a:latin typeface="+mj-lt"/>
              </a:rPr>
              <a:t>Texto 1</a:t>
            </a:r>
          </a:p>
        </p:txBody>
      </p:sp>
      <p:sp>
        <p:nvSpPr>
          <p:cNvPr id="19" name="Rectángulo 16">
            <a:extLst>
              <a:ext uri="{FF2B5EF4-FFF2-40B4-BE49-F238E27FC236}">
                <a16:creationId xmlns:a16="http://schemas.microsoft.com/office/drawing/2014/main" id="{9C36AD12-C3C1-C08C-268D-61D8BBE65AA4}"/>
              </a:ext>
            </a:extLst>
          </p:cNvPr>
          <p:cNvSpPr/>
          <p:nvPr/>
        </p:nvSpPr>
        <p:spPr>
          <a:xfrm>
            <a:off x="1739536" y="3591562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bg1"/>
                </a:solidFill>
                <a:latin typeface="+mj-lt"/>
              </a:rPr>
              <a:t>Aspectos novedosos</a:t>
            </a:r>
          </a:p>
        </p:txBody>
      </p:sp>
      <p:sp>
        <p:nvSpPr>
          <p:cNvPr id="20" name="Rectángulo 7">
            <a:extLst>
              <a:ext uri="{FF2B5EF4-FFF2-40B4-BE49-F238E27FC236}">
                <a16:creationId xmlns:a16="http://schemas.microsoft.com/office/drawing/2014/main" id="{B2194C9F-9F0D-0430-3722-CE9AB18E2C7A}"/>
              </a:ext>
            </a:extLst>
          </p:cNvPr>
          <p:cNvSpPr/>
          <p:nvPr/>
        </p:nvSpPr>
        <p:spPr>
          <a:xfrm>
            <a:off x="6404648" y="4233705"/>
            <a:ext cx="4356460" cy="54889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bg1"/>
                </a:solidFill>
                <a:latin typeface="+mj-lt"/>
              </a:rPr>
              <a:t>Texto 2</a:t>
            </a:r>
          </a:p>
        </p:txBody>
      </p:sp>
      <p:sp>
        <p:nvSpPr>
          <p:cNvPr id="21" name="Rectángulo 10">
            <a:extLst>
              <a:ext uri="{FF2B5EF4-FFF2-40B4-BE49-F238E27FC236}">
                <a16:creationId xmlns:a16="http://schemas.microsoft.com/office/drawing/2014/main" id="{BCE1386A-A069-611C-0F76-38B2D2494B90}"/>
              </a:ext>
            </a:extLst>
          </p:cNvPr>
          <p:cNvSpPr/>
          <p:nvPr/>
        </p:nvSpPr>
        <p:spPr>
          <a:xfrm>
            <a:off x="1739538" y="4902337"/>
            <a:ext cx="4356460" cy="94513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Rectángulo 10">
            <a:extLst>
              <a:ext uri="{FF2B5EF4-FFF2-40B4-BE49-F238E27FC236}">
                <a16:creationId xmlns:a16="http://schemas.microsoft.com/office/drawing/2014/main" id="{BDB54DC6-BEE9-6D06-3EA6-8048E9449513}"/>
              </a:ext>
            </a:extLst>
          </p:cNvPr>
          <p:cNvSpPr/>
          <p:nvPr/>
        </p:nvSpPr>
        <p:spPr>
          <a:xfrm>
            <a:off x="6404648" y="4902339"/>
            <a:ext cx="4356460" cy="94513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1626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2789910" cy="548894"/>
          </a:xfrm>
        </p:spPr>
        <p:txBody>
          <a:bodyPr>
            <a:normAutofit/>
          </a:bodyPr>
          <a:lstStyle/>
          <a:p>
            <a:r>
              <a:rPr lang="es-ES_tradnl" dirty="0"/>
              <a:t>5. La idea de crecimiento personal: ¿la dejamos o la quitamos? 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17</a:t>
            </a:fld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1B84C3F-E6CA-A360-E25F-3BC871743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079" y="1544033"/>
            <a:ext cx="5460361" cy="1321087"/>
          </a:xfrm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3000" dirty="0" err="1">
                <a:solidFill>
                  <a:schemeClr val="accent1">
                    <a:lumMod val="75000"/>
                  </a:schemeClr>
                </a:solidFill>
              </a:rPr>
              <a:t>Antidecálogo</a:t>
            </a:r>
            <a:r>
              <a:rPr lang="es-ES_tradnl" sz="3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_tradnl" sz="3000" dirty="0"/>
              <a:t>del crecimiento persona</a:t>
            </a:r>
          </a:p>
        </p:txBody>
      </p:sp>
      <p:sp>
        <p:nvSpPr>
          <p:cNvPr id="3" name="Rectángulo 11">
            <a:extLst>
              <a:ext uri="{FF2B5EF4-FFF2-40B4-BE49-F238E27FC236}">
                <a16:creationId xmlns:a16="http://schemas.microsoft.com/office/drawing/2014/main" id="{11751EE7-F920-DA39-D4F0-79D951BB67B3}"/>
              </a:ext>
            </a:extLst>
          </p:cNvPr>
          <p:cNvSpPr/>
          <p:nvPr/>
        </p:nvSpPr>
        <p:spPr>
          <a:xfrm>
            <a:off x="1694798" y="3859875"/>
            <a:ext cx="3652561" cy="7305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bg1"/>
                </a:solidFill>
                <a:latin typeface="+mj-lt"/>
              </a:rPr>
              <a:t>Decrecimiento</a:t>
            </a:r>
          </a:p>
        </p:txBody>
      </p:sp>
      <p:sp>
        <p:nvSpPr>
          <p:cNvPr id="6" name="Rectángulo 11">
            <a:extLst>
              <a:ext uri="{FF2B5EF4-FFF2-40B4-BE49-F238E27FC236}">
                <a16:creationId xmlns:a16="http://schemas.microsoft.com/office/drawing/2014/main" id="{5554795E-F43E-106B-FDD8-9F9221E04406}"/>
              </a:ext>
            </a:extLst>
          </p:cNvPr>
          <p:cNvSpPr/>
          <p:nvPr/>
        </p:nvSpPr>
        <p:spPr>
          <a:xfrm>
            <a:off x="4424978" y="5178873"/>
            <a:ext cx="3652561" cy="7305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bg1"/>
                </a:solidFill>
                <a:latin typeface="+mj-lt"/>
              </a:rPr>
              <a:t>Eslóganes opuestos</a:t>
            </a:r>
          </a:p>
        </p:txBody>
      </p:sp>
      <p:sp>
        <p:nvSpPr>
          <p:cNvPr id="7" name="Rectángulo 11">
            <a:extLst>
              <a:ext uri="{FF2B5EF4-FFF2-40B4-BE49-F238E27FC236}">
                <a16:creationId xmlns:a16="http://schemas.microsoft.com/office/drawing/2014/main" id="{17E8EE57-E5FB-8A8C-9B80-20CDF3B96B85}"/>
              </a:ext>
            </a:extLst>
          </p:cNvPr>
          <p:cNvSpPr/>
          <p:nvPr/>
        </p:nvSpPr>
        <p:spPr>
          <a:xfrm>
            <a:off x="7155159" y="3859875"/>
            <a:ext cx="3652561" cy="7305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bg1"/>
                </a:solidFill>
                <a:latin typeface="+mj-lt"/>
              </a:rPr>
              <a:t>Parodias</a:t>
            </a:r>
          </a:p>
        </p:txBody>
      </p: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014D8E0F-9D4B-1126-0246-7FB4FFAC9AE8}"/>
              </a:ext>
            </a:extLst>
          </p:cNvPr>
          <p:cNvCxnSpPr>
            <a:stCxn id="9" idx="1"/>
            <a:endCxn id="3" idx="1"/>
          </p:cNvCxnSpPr>
          <p:nvPr/>
        </p:nvCxnSpPr>
        <p:spPr>
          <a:xfrm rot="10800000" flipV="1">
            <a:off x="1694799" y="2204577"/>
            <a:ext cx="1826281" cy="2020568"/>
          </a:xfrm>
          <a:prstGeom prst="bentConnector3">
            <a:avLst>
              <a:gd name="adj1" fmla="val 112517"/>
            </a:avLst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823A1D07-F190-4677-1BCC-154D11E42B67}"/>
              </a:ext>
            </a:extLst>
          </p:cNvPr>
          <p:cNvCxnSpPr>
            <a:cxnSpLocks/>
            <a:stCxn id="9" idx="3"/>
            <a:endCxn id="7" idx="3"/>
          </p:cNvCxnSpPr>
          <p:nvPr/>
        </p:nvCxnSpPr>
        <p:spPr>
          <a:xfrm>
            <a:off x="8981440" y="2204577"/>
            <a:ext cx="1826280" cy="2020568"/>
          </a:xfrm>
          <a:prstGeom prst="bentConnector3">
            <a:avLst>
              <a:gd name="adj1" fmla="val 112517"/>
            </a:avLst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C99917D9-B038-F31D-E109-64C1FE1CA032}"/>
              </a:ext>
            </a:extLst>
          </p:cNvPr>
          <p:cNvCxnSpPr>
            <a:cxnSpLocks/>
            <a:stCxn id="9" idx="2"/>
            <a:endCxn id="6" idx="0"/>
          </p:cNvCxnSpPr>
          <p:nvPr/>
        </p:nvCxnSpPr>
        <p:spPr>
          <a:xfrm rot="5400000">
            <a:off x="5094384" y="4021996"/>
            <a:ext cx="2313753" cy="1"/>
          </a:xfrm>
          <a:prstGeom prst="bentConnector3">
            <a:avLst>
              <a:gd name="adj1" fmla="val 50000"/>
            </a:avLst>
          </a:prstGeom>
          <a:ln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834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18</a:t>
            </a:fld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1B84C3F-E6CA-A360-E25F-3BC871743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959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¡Dialoguemos y compartamos!</a:t>
            </a:r>
            <a:endParaRPr lang="es-ES_tradnl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E5CD38BF-8762-2FCC-D781-9343FDB23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2789910" cy="548894"/>
          </a:xfrm>
        </p:spPr>
        <p:txBody>
          <a:bodyPr>
            <a:normAutofit/>
          </a:bodyPr>
          <a:lstStyle/>
          <a:p>
            <a:r>
              <a:rPr lang="es-ES_tradnl" dirty="0"/>
              <a:t>5. La idea de crecimiento personal: ¿la dejamos o la quitamos? </a:t>
            </a:r>
          </a:p>
        </p:txBody>
      </p:sp>
    </p:spTree>
    <p:extLst>
      <p:ext uri="{BB962C8B-B14F-4D97-AF65-F5344CB8AC3E}">
        <p14:creationId xmlns:p14="http://schemas.microsoft.com/office/powerpoint/2010/main" val="2688349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19</a:t>
            </a:fld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1B84C3F-E6CA-A360-E25F-3BC871743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959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4000" dirty="0"/>
              <a:t>Compartamos </a:t>
            </a:r>
          </a:p>
          <a:p>
            <a:pPr marL="0" indent="0" algn="ct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nuestra experiencia</a:t>
            </a:r>
            <a:endParaRPr lang="es-ES_tradnl" sz="4000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51902F99-B0C9-BB01-8DAD-878C5127C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2789910" cy="548894"/>
          </a:xfrm>
        </p:spPr>
        <p:txBody>
          <a:bodyPr>
            <a:normAutofit/>
          </a:bodyPr>
          <a:lstStyle/>
          <a:p>
            <a:r>
              <a:rPr lang="es-ES_tradnl" dirty="0"/>
              <a:t>5. La idea de crecimiento personal: ¿la dejamos o la quitamos? </a:t>
            </a:r>
          </a:p>
        </p:txBody>
      </p:sp>
    </p:spTree>
    <p:extLst>
      <p:ext uri="{BB962C8B-B14F-4D97-AF65-F5344CB8AC3E}">
        <p14:creationId xmlns:p14="http://schemas.microsoft.com/office/powerpoint/2010/main" val="164352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57B453-7AEB-91D3-DF53-BB2DA4A5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46B665-6286-F5E3-9CB3-E72245632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3215" y="1279873"/>
            <a:ext cx="10074485" cy="486883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dirty="0"/>
              <a:t>¿Qué es eso de crecer como persona?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El mercado del crecimiento personal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Percepciones de la idea de crecer como persona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El crecimiento personal desde diferentes perspectivas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La idea de crecimiento personal: ¿la dejamos o la quitamos?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564D401-0001-DCDA-EEB1-B0C90BE9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248AD6-FC4B-213A-6D07-D8F66499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01667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199EC-D2E8-DCDB-D84D-9C1461D24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77EECE7-C409-577F-5F40-CA7EF645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338DCD-2D57-B1D6-CA26-FC9DCCBD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20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70504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34C11-8617-0975-7DD0-1BD881AB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D4C514-742B-7CC7-B44E-D14B5EA3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0DFC97-932D-8D47-0273-F183970B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21</a:t>
            </a:fld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F4C4576-C68F-C1C8-CA28-B715B6F57E1E}"/>
              </a:ext>
            </a:extLst>
          </p:cNvPr>
          <p:cNvSpPr txBox="1"/>
          <p:nvPr/>
        </p:nvSpPr>
        <p:spPr>
          <a:xfrm>
            <a:off x="2448106" y="2615444"/>
            <a:ext cx="8496987" cy="1840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Citar como:</a:t>
            </a:r>
          </a:p>
          <a:p>
            <a:pPr>
              <a:buNone/>
              <a:tabLst>
                <a:tab pos="2865755" algn="ctr"/>
                <a:tab pos="5731510" algn="r"/>
              </a:tabLst>
            </a:pPr>
            <a:endParaRPr lang="es-ES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González-Lozano, Javier, García-Romeu, Juan, Márquez Guzmán, Daniel y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Čičmanec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Róbert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(2025) 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Manual de actividades para el desarrollo de la actitud crítica. </a:t>
            </a:r>
            <a:r>
              <a:rPr lang="es-ES" i="1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hlinkClick r:id="rId2"/>
              </a:rPr>
              <a:t>https://criterion-ele.com/manual-de-actividades/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endParaRPr lang="es-ES" sz="3600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66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2073" y="2325119"/>
            <a:ext cx="6798286" cy="1205934"/>
          </a:xfrm>
        </p:spPr>
        <p:txBody>
          <a:bodyPr/>
          <a:lstStyle/>
          <a:p>
            <a:r>
              <a:rPr lang="es-ES_tradnl" dirty="0"/>
              <a:t>Crecimiento personal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7387A-5730-798E-302A-90F2101C1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86448" y="3312580"/>
            <a:ext cx="6798286" cy="994189"/>
          </a:xfrm>
        </p:spPr>
        <p:txBody>
          <a:bodyPr/>
          <a:lstStyle/>
          <a:p>
            <a:r>
              <a:rPr lang="es-ES_tradnl" dirty="0"/>
              <a:t>¿Cómo debo ser?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FAA98DF9-8CA8-A527-6B88-19A7952B1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BA7C0A5-22AF-6207-148C-300580AE75C1}"/>
              </a:ext>
            </a:extLst>
          </p:cNvPr>
          <p:cNvSpPr txBox="1"/>
          <p:nvPr/>
        </p:nvSpPr>
        <p:spPr>
          <a:xfrm>
            <a:off x="5021452" y="4988299"/>
            <a:ext cx="6228074" cy="1316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None/>
            </a:pPr>
            <a:r>
              <a:rPr lang="es-ES" sz="1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La creación de estos recursos ha sido financiada (parcialmente) por el programa de subvenciones ERASMUS+ de la Unión Europea con el </a:t>
            </a:r>
            <a:r>
              <a:rPr lang="es-ES" sz="1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nº</a:t>
            </a:r>
            <a:r>
              <a:rPr lang="es-ES" sz="1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de subvención 2022-1-DE01-KA220-HED-000085767. Ni la Comisión Europea ni la agencia nacional de financiación del proyecto, el DAAD, son responsables de su contenido ni de las pérdidas o daños derivados del uso de estos recursos.</a:t>
            </a:r>
            <a:endParaRPr lang="es-ES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5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1. ¿Qué es eso de crecer como persona?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3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959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A partir de las imágenes, ¿qué entendemos por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crecimiento personal</a:t>
            </a:r>
            <a:r>
              <a:rPr lang="es-ES_tradnl" sz="40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75881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mercado del crecimiento personal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4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959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¿Qué actividades de crecimiento personal suelen promoverse en los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medios de comunicación</a:t>
            </a:r>
            <a:r>
              <a:rPr lang="es-ES_tradnl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86577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mercado del crecimiento personal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5</a:t>
            </a:fld>
            <a:endParaRPr lang="es-ES_tradnl" dirty="0"/>
          </a:p>
        </p:txBody>
      </p:sp>
      <p:pic>
        <p:nvPicPr>
          <p:cNvPr id="3" name="Online Media 2" descr="TOP 5 Hábitos de Desarrollo Personal #desarrollopersonal #motivation #urimartinez #glowuptips">
            <a:hlinkClick r:id="" action="ppaction://media"/>
            <a:extLst>
              <a:ext uri="{FF2B5EF4-FFF2-40B4-BE49-F238E27FC236}">
                <a16:creationId xmlns:a16="http://schemas.microsoft.com/office/drawing/2014/main" id="{6BC8A4EE-802A-7BE8-3736-7958453F921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137291" y="1109663"/>
            <a:ext cx="2751137" cy="486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02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mercado del crecimiento personal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6</a:t>
            </a:fld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1B84C3F-E6CA-A360-E25F-3BC871743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959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¿Qué pensamos de lo que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nos dice el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youtubero</a:t>
            </a:r>
            <a:r>
              <a:rPr lang="es-ES_tradnl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01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mercado del crecimiento personal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3" name="Rectángulo 16">
            <a:extLst>
              <a:ext uri="{FF2B5EF4-FFF2-40B4-BE49-F238E27FC236}">
                <a16:creationId xmlns:a16="http://schemas.microsoft.com/office/drawing/2014/main" id="{24FF92EE-ED62-6F63-4C85-57D4CF1E0578}"/>
              </a:ext>
            </a:extLst>
          </p:cNvPr>
          <p:cNvSpPr/>
          <p:nvPr/>
        </p:nvSpPr>
        <p:spPr>
          <a:xfrm>
            <a:off x="2144329" y="1393582"/>
            <a:ext cx="4762031" cy="230505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En el top 5, las duchas frías: suena a sacrificarte mucho, a hacer 50 </a:t>
            </a:r>
            <a:r>
              <a:rPr lang="es-ES_tradnl" sz="21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burpees</a:t>
            </a:r>
            <a:r>
              <a:rPr lang="es-ES_tradnl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y todas estas vainas, pero la verdad es que yo también era bastante escéptico hasta que lo probé. Lo recomiendo muchísimo.</a:t>
            </a:r>
          </a:p>
        </p:txBody>
      </p:sp>
      <p:sp>
        <p:nvSpPr>
          <p:cNvPr id="5" name="Rectángulo 16">
            <a:extLst>
              <a:ext uri="{FF2B5EF4-FFF2-40B4-BE49-F238E27FC236}">
                <a16:creationId xmlns:a16="http://schemas.microsoft.com/office/drawing/2014/main" id="{A9662DCF-D54A-B4BF-D741-1C3C9886002E}"/>
              </a:ext>
            </a:extLst>
          </p:cNvPr>
          <p:cNvSpPr/>
          <p:nvPr/>
        </p:nvSpPr>
        <p:spPr>
          <a:xfrm>
            <a:off x="7418470" y="936382"/>
            <a:ext cx="3015069" cy="186368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Los libros me han enseñado muchísimas más cosas de lo que me ha enseñado la escuela.</a:t>
            </a:r>
          </a:p>
        </p:txBody>
      </p:sp>
      <p:sp>
        <p:nvSpPr>
          <p:cNvPr id="6" name="Rectángulo 16">
            <a:extLst>
              <a:ext uri="{FF2B5EF4-FFF2-40B4-BE49-F238E27FC236}">
                <a16:creationId xmlns:a16="http://schemas.microsoft.com/office/drawing/2014/main" id="{FE7397B8-BCDC-E5D0-861C-80D8C20AA94D}"/>
              </a:ext>
            </a:extLst>
          </p:cNvPr>
          <p:cNvSpPr/>
          <p:nvPr/>
        </p:nvSpPr>
        <p:spPr>
          <a:xfrm>
            <a:off x="7913769" y="3264293"/>
            <a:ext cx="3296854" cy="156209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La rutina facial: el tema del </a:t>
            </a:r>
            <a:r>
              <a:rPr lang="es-ES_tradnl" sz="2100" i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skincare</a:t>
            </a:r>
            <a:r>
              <a:rPr lang="es-ES_tradnl" sz="21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s-ES_tradnl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me ha quitado una inseguridad brutal.</a:t>
            </a:r>
          </a:p>
        </p:txBody>
      </p:sp>
      <p:sp>
        <p:nvSpPr>
          <p:cNvPr id="7" name="Rectángulo 16">
            <a:extLst>
              <a:ext uri="{FF2B5EF4-FFF2-40B4-BE49-F238E27FC236}">
                <a16:creationId xmlns:a16="http://schemas.microsoft.com/office/drawing/2014/main" id="{C8E1C62A-49F7-050E-C533-D8CBA0B157EA}"/>
              </a:ext>
            </a:extLst>
          </p:cNvPr>
          <p:cNvSpPr/>
          <p:nvPr/>
        </p:nvSpPr>
        <p:spPr>
          <a:xfrm>
            <a:off x="2673450" y="4178652"/>
            <a:ext cx="3733799" cy="176025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Y el número 1 y ya sabéis por qué, el gimnasio. Si queréis más vídeos de desarrollo personal, aquí tienes mi canal.</a:t>
            </a:r>
          </a:p>
        </p:txBody>
      </p:sp>
    </p:spTree>
    <p:extLst>
      <p:ext uri="{BB962C8B-B14F-4D97-AF65-F5344CB8AC3E}">
        <p14:creationId xmlns:p14="http://schemas.microsoft.com/office/powerpoint/2010/main" val="2209819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mercado del crecimiento personal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8</a:t>
            </a:fld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61B84C3F-E6CA-A360-E25F-3BC871743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959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¿Qué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nos cuestiona </a:t>
            </a:r>
            <a:r>
              <a:rPr lang="es-ES_tradnl" sz="4000" dirty="0"/>
              <a:t>del vídeo?</a:t>
            </a:r>
          </a:p>
        </p:txBody>
      </p:sp>
    </p:spTree>
    <p:extLst>
      <p:ext uri="{BB962C8B-B14F-4D97-AF65-F5344CB8AC3E}">
        <p14:creationId xmlns:p14="http://schemas.microsoft.com/office/powerpoint/2010/main" val="3931782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mercado del crecimiento personal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341CBC-8B59-7A24-96F8-2EB85FCF4E10}"/>
              </a:ext>
            </a:extLst>
          </p:cNvPr>
          <p:cNvSpPr txBox="1">
            <a:spLocks/>
          </p:cNvSpPr>
          <p:nvPr/>
        </p:nvSpPr>
        <p:spPr>
          <a:xfrm>
            <a:off x="1919288" y="1279873"/>
            <a:ext cx="9391442" cy="48688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r>
              <a:rPr lang="es-ES_tradnl" sz="1800" dirty="0"/>
              <a:t> </a:t>
            </a:r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r>
              <a:rPr lang="es-ES_tradnl" sz="1800" dirty="0"/>
              <a:t> </a:t>
            </a:r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/>
          </a:p>
        </p:txBody>
      </p:sp>
      <p:sp>
        <p:nvSpPr>
          <p:cNvPr id="5" name="Hexágono 7">
            <a:extLst>
              <a:ext uri="{FF2B5EF4-FFF2-40B4-BE49-F238E27FC236}">
                <a16:creationId xmlns:a16="http://schemas.microsoft.com/office/drawing/2014/main" id="{8BF000F9-8D88-5E69-4504-CB26CDFBF856}"/>
              </a:ext>
            </a:extLst>
          </p:cNvPr>
          <p:cNvSpPr/>
          <p:nvPr/>
        </p:nvSpPr>
        <p:spPr>
          <a:xfrm rot="5400000">
            <a:off x="1622495" y="1646894"/>
            <a:ext cx="2184050" cy="1856729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¿Hacer ejercicio ayuda a crecer como persona?</a:t>
            </a:r>
          </a:p>
        </p:txBody>
      </p:sp>
      <p:sp>
        <p:nvSpPr>
          <p:cNvPr id="6" name="Hexágono 12">
            <a:extLst>
              <a:ext uri="{FF2B5EF4-FFF2-40B4-BE49-F238E27FC236}">
                <a16:creationId xmlns:a16="http://schemas.microsoft.com/office/drawing/2014/main" id="{4A0800DF-9680-16B8-0498-AD8AEFC3AC49}"/>
              </a:ext>
            </a:extLst>
          </p:cNvPr>
          <p:cNvSpPr/>
          <p:nvPr/>
        </p:nvSpPr>
        <p:spPr>
          <a:xfrm rot="5400000">
            <a:off x="3949109" y="1652624"/>
            <a:ext cx="2195511" cy="1856729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¿Qué aporta la escuela al crecimiento personal?</a:t>
            </a:r>
          </a:p>
        </p:txBody>
      </p:sp>
      <p:sp>
        <p:nvSpPr>
          <p:cNvPr id="7" name="Hexágono 7">
            <a:extLst>
              <a:ext uri="{FF2B5EF4-FFF2-40B4-BE49-F238E27FC236}">
                <a16:creationId xmlns:a16="http://schemas.microsoft.com/office/drawing/2014/main" id="{97501F6C-F70F-0B43-87CC-74D100E6896F}"/>
              </a:ext>
            </a:extLst>
          </p:cNvPr>
          <p:cNvSpPr/>
          <p:nvPr/>
        </p:nvSpPr>
        <p:spPr>
          <a:xfrm rot="5400000">
            <a:off x="2748097" y="3722073"/>
            <a:ext cx="2184050" cy="1856729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¿Por qué es más importante el gimnasio que agradecer?</a:t>
            </a:r>
          </a:p>
        </p:txBody>
      </p:sp>
      <p:sp>
        <p:nvSpPr>
          <p:cNvPr id="8" name="Hexágono 12">
            <a:extLst>
              <a:ext uri="{FF2B5EF4-FFF2-40B4-BE49-F238E27FC236}">
                <a16:creationId xmlns:a16="http://schemas.microsoft.com/office/drawing/2014/main" id="{96A074EE-4FF1-4B1D-A081-8115FBE9ED48}"/>
              </a:ext>
            </a:extLst>
          </p:cNvPr>
          <p:cNvSpPr/>
          <p:nvPr/>
        </p:nvSpPr>
        <p:spPr>
          <a:xfrm rot="5400000">
            <a:off x="8612122" y="1652624"/>
            <a:ext cx="2195511" cy="1856729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¿El aspecto físico hace que la autoestima cambie?</a:t>
            </a:r>
          </a:p>
        </p:txBody>
      </p:sp>
      <p:sp>
        <p:nvSpPr>
          <p:cNvPr id="9" name="Hexágono 7">
            <a:extLst>
              <a:ext uri="{FF2B5EF4-FFF2-40B4-BE49-F238E27FC236}">
                <a16:creationId xmlns:a16="http://schemas.microsoft.com/office/drawing/2014/main" id="{AC5F3DE8-9BC8-C9FB-0885-3CE9ED171176}"/>
              </a:ext>
            </a:extLst>
          </p:cNvPr>
          <p:cNvSpPr/>
          <p:nvPr/>
        </p:nvSpPr>
        <p:spPr>
          <a:xfrm rot="5400000">
            <a:off x="5078765" y="3722073"/>
            <a:ext cx="2184050" cy="1856729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¿Por qué el chico graba el vídeo en su terraza?</a:t>
            </a:r>
          </a:p>
        </p:txBody>
      </p:sp>
      <p:sp>
        <p:nvSpPr>
          <p:cNvPr id="10" name="Hexágono 12">
            <a:extLst>
              <a:ext uri="{FF2B5EF4-FFF2-40B4-BE49-F238E27FC236}">
                <a16:creationId xmlns:a16="http://schemas.microsoft.com/office/drawing/2014/main" id="{C5B51259-0F1E-6EB9-1C89-AEA69DE50AAD}"/>
              </a:ext>
            </a:extLst>
          </p:cNvPr>
          <p:cNvSpPr/>
          <p:nvPr/>
        </p:nvSpPr>
        <p:spPr>
          <a:xfrm rot="5400000">
            <a:off x="7403702" y="3716343"/>
            <a:ext cx="2195511" cy="1856729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¿Qué impacto tiene que el youtubero sea chico y no chica?</a:t>
            </a:r>
          </a:p>
        </p:txBody>
      </p:sp>
      <p:sp>
        <p:nvSpPr>
          <p:cNvPr id="12" name="Hexágono 7">
            <a:extLst>
              <a:ext uri="{FF2B5EF4-FFF2-40B4-BE49-F238E27FC236}">
                <a16:creationId xmlns:a16="http://schemas.microsoft.com/office/drawing/2014/main" id="{6F956F89-8A88-FFB2-190B-15326669E398}"/>
              </a:ext>
            </a:extLst>
          </p:cNvPr>
          <p:cNvSpPr/>
          <p:nvPr/>
        </p:nvSpPr>
        <p:spPr>
          <a:xfrm rot="5400000">
            <a:off x="6287185" y="1641163"/>
            <a:ext cx="2184050" cy="1856729"/>
          </a:xfrm>
          <a:prstGeom prst="hexagon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_tradnl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¿Hay que hacer sacrificios para crecer como persona?</a:t>
            </a:r>
          </a:p>
        </p:txBody>
      </p:sp>
    </p:spTree>
    <p:extLst>
      <p:ext uri="{BB962C8B-B14F-4D97-AF65-F5344CB8AC3E}">
        <p14:creationId xmlns:p14="http://schemas.microsoft.com/office/powerpoint/2010/main" val="5914591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3" id="{C7AA19C5-07E4-F44D-BD38-00E54822883C}" vid="{73D2EF42-AC63-434F-ADED-6571055A54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49b155a0-0e56-45a7-82ac-18eabff2ff7d" xsi:nil="true"/>
    <_dlc_DocId xmlns="72f89b70-f9a4-4cbd-bff7-7891ba7b9fc3">YPV2VAMHAHS5-650476877-2845</_dlc_DocId>
    <_dlc_DocIdUrl xmlns="72f89b70-f9a4-4cbd-bff7-7891ba7b9fc3">
      <Url>https://sharepoint.uni-goettingen.de/projects/criterion/_layouts/15/DocIdRedir.aspx?ID=YPV2VAMHAHS5-650476877-2845</Url>
      <Description>YPV2VAMHAHS5-650476877-2845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7AF41FBF4FE44E8372D4E9FE9DF440" ma:contentTypeVersion="5" ma:contentTypeDescription="Create a new document." ma:contentTypeScope="" ma:versionID="781da1a4b99317b01c8704ba9f131734">
  <xsd:schema xmlns:xsd="http://www.w3.org/2001/XMLSchema" xmlns:xs="http://www.w3.org/2001/XMLSchema" xmlns:p="http://schemas.microsoft.com/office/2006/metadata/properties" xmlns:ns2="72f89b70-f9a4-4cbd-bff7-7891ba7b9fc3" xmlns:ns3="49b155a0-0e56-45a7-82ac-18eabff2ff7d" targetNamespace="http://schemas.microsoft.com/office/2006/metadata/properties" ma:root="true" ma:fieldsID="f4647e5012a2afe64469530c73a456bc" ns2:_="" ns3:_="">
    <xsd:import namespace="72f89b70-f9a4-4cbd-bff7-7891ba7b9fc3"/>
    <xsd:import namespace="49b155a0-0e56-45a7-82ac-18eabff2ff7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89b70-f9a4-4cbd-bff7-7891ba7b9f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55a0-0e56-45a7-82ac-18eabff2ff7d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89E6C2-1C72-4DDC-B014-33E1F1DD344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23EE090-7424-4BF8-8C8D-30112FA2FC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2DAC7B-5C89-4239-94E7-9F6D54C394E8}">
  <ds:schemaRefs>
    <ds:schemaRef ds:uri="http://schemas.microsoft.com/office/2006/metadata/properties"/>
    <ds:schemaRef ds:uri="http://schemas.microsoft.com/office/infopath/2007/PartnerControls"/>
    <ds:schemaRef ds:uri="49b155a0-0e56-45a7-82ac-18eabff2ff7d"/>
    <ds:schemaRef ds:uri="72f89b70-f9a4-4cbd-bff7-7891ba7b9fc3"/>
  </ds:schemaRefs>
</ds:datastoreItem>
</file>

<file path=customXml/itemProps4.xml><?xml version="1.0" encoding="utf-8"?>
<ds:datastoreItem xmlns:ds="http://schemas.openxmlformats.org/officeDocument/2006/customXml" ds:itemID="{1A45C40C-7BCC-4726-8436-7E40AF8234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89b70-f9a4-4cbd-bff7-7891ba7b9fc3"/>
    <ds:schemaRef ds:uri="49b155a0-0e56-45a7-82ac-18eabff2f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951</TotalTime>
  <Words>865</Words>
  <Application>Microsoft Office PowerPoint</Application>
  <PresentationFormat>Panorámica</PresentationFormat>
  <Paragraphs>147</Paragraphs>
  <Slides>22</Slides>
  <Notes>18</Notes>
  <HiddenSlides>0</HiddenSlides>
  <MMClips>1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Apple Symbols</vt:lpstr>
      <vt:lpstr>Arial</vt:lpstr>
      <vt:lpstr>Calibri</vt:lpstr>
      <vt:lpstr>Calibri Light</vt:lpstr>
      <vt:lpstr>Century Gothic</vt:lpstr>
      <vt:lpstr>Courier New</vt:lpstr>
      <vt:lpstr>Times</vt:lpstr>
      <vt:lpstr>Tema de Office</vt:lpstr>
      <vt:lpstr>Crecimiento personal</vt:lpstr>
      <vt:lpstr>Contenido</vt:lpstr>
      <vt:lpstr>1. ¿Qué es eso de crecer como persona?</vt:lpstr>
      <vt:lpstr>2. El mercado del crecimiento personal</vt:lpstr>
      <vt:lpstr>2. El mercado del crecimiento personal</vt:lpstr>
      <vt:lpstr>2. El mercado del crecimiento personal</vt:lpstr>
      <vt:lpstr>2. El mercado del crecimiento personal</vt:lpstr>
      <vt:lpstr>2. El mercado del crecimiento personal</vt:lpstr>
      <vt:lpstr>2. El mercado del crecimiento personal</vt:lpstr>
      <vt:lpstr>2. El mercado del crecimiento personal</vt:lpstr>
      <vt:lpstr>2. El mercado del crecimiento personal</vt:lpstr>
      <vt:lpstr>3. Percepciones de la idea de crecer como persona</vt:lpstr>
      <vt:lpstr>3. Percepciones de la idea de crecer como persona</vt:lpstr>
      <vt:lpstr>3. Percepciones de la idea de crecer como persona</vt:lpstr>
      <vt:lpstr>3. Percepciones de la idea de crecer como persona</vt:lpstr>
      <vt:lpstr>4. El crecimiento personal desde diferentes perspectivas</vt:lpstr>
      <vt:lpstr>5. La idea de crecimiento personal: ¿la dejamos o la quitamos? </vt:lpstr>
      <vt:lpstr>5. La idea de crecimiento personal: ¿la dejamos o la quitamos? </vt:lpstr>
      <vt:lpstr>5. La idea de crecimiento personal: ¿la dejamos o la quitamos? </vt:lpstr>
      <vt:lpstr>Presentación de PowerPoint</vt:lpstr>
      <vt:lpstr>Presentación de PowerPoint</vt:lpstr>
      <vt:lpstr>Crecimiento personal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actitud crítica en la clase de ELE</dc:title>
  <dc:creator>Microsoft Office User</dc:creator>
  <cp:lastModifiedBy>Javier González Lozano</cp:lastModifiedBy>
  <cp:revision>25</cp:revision>
  <dcterms:created xsi:type="dcterms:W3CDTF">2024-07-26T12:39:53Z</dcterms:created>
  <dcterms:modified xsi:type="dcterms:W3CDTF">2025-09-05T19:42:53Z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0x010100327AF41FBF4FE44E8372D4E9FE9DF440</vt:lpwstr>
  </property>
  <property fmtid="{D5CDD505-2E9C-101B-9397-08002B2CF9AE}" pid="3" name="_dlc_DocIdItemGuid">
    <vt:lpwstr>cfd630e7-a5b2-46d3-a083-332259a04ce9</vt:lpwstr>
  </property>
</Properties>
</file>