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77" r:id="rId7"/>
    <p:sldId id="302" r:id="rId8"/>
    <p:sldId id="303" r:id="rId9"/>
    <p:sldId id="296" r:id="rId10"/>
    <p:sldId id="300" r:id="rId11"/>
    <p:sldId id="304" r:id="rId12"/>
    <p:sldId id="281" r:id="rId13"/>
    <p:sldId id="305" r:id="rId14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89181"/>
  </p:normalViewPr>
  <p:slideViewPr>
    <p:cSldViewPr snapToGrid="0" showGuides="1">
      <p:cViewPr varScale="1">
        <p:scale>
          <a:sx n="46" d="100"/>
          <a:sy n="46" d="100"/>
        </p:scale>
        <p:origin x="1476" y="264"/>
      </p:cViewPr>
      <p:guideLst>
        <p:guide orient="horz" pos="799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05/09/2025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15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52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87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51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853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906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361" y="2325119"/>
            <a:ext cx="6798286" cy="1205934"/>
          </a:xfrm>
        </p:spPr>
        <p:txBody>
          <a:bodyPr/>
          <a:lstStyle/>
          <a:p>
            <a:r>
              <a:rPr lang="es-ES_tradnl" dirty="0"/>
              <a:t>Perspectivas migratorias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7387A-5730-798E-302A-90F2101C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922" y="3312580"/>
            <a:ext cx="6798286" cy="994189"/>
          </a:xfrm>
        </p:spPr>
        <p:txBody>
          <a:bodyPr/>
          <a:lstStyle/>
          <a:p>
            <a:r>
              <a:rPr lang="es-ES_tradnl" dirty="0"/>
              <a:t>Tejiendo conexiones </a:t>
            </a:r>
          </a:p>
          <a:p>
            <a:r>
              <a:rPr lang="es-ES_tradnl" dirty="0"/>
              <a:t>y desafiando estereotipos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4BF2A462-6E2C-CA7D-375E-A5B9BAC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77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la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migración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migratorias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7588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migratorias</a:t>
            </a:r>
            <a:endParaRPr lang="en-CZ" dirty="0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873104FE-97CB-06EA-7790-21C151133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64" y="1059636"/>
            <a:ext cx="9017887" cy="50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</a:t>
            </a:r>
            <a:r>
              <a:rPr lang="es-ES" sz="4000" dirty="0"/>
              <a:t>Cuáles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procesos migratorios</a:t>
            </a:r>
            <a:r>
              <a:rPr lang="es-ES" sz="4000" dirty="0"/>
              <a:t> conoces? ¿Cuál es el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más antiguo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migratorias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6266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Perspectivas migratorias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DB3684E1-7A9B-FA01-B643-AC10CA8A7346}"/>
              </a:ext>
            </a:extLst>
          </p:cNvPr>
          <p:cNvSpPr/>
          <p:nvPr/>
        </p:nvSpPr>
        <p:spPr>
          <a:xfrm>
            <a:off x="2034526" y="1932785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9" name="Rectángulo 16">
            <a:extLst>
              <a:ext uri="{FF2B5EF4-FFF2-40B4-BE49-F238E27FC236}">
                <a16:creationId xmlns:a16="http://schemas.microsoft.com/office/drawing/2014/main" id="{3FDC6365-D48D-EF77-1E92-C0CB4FB21637}"/>
              </a:ext>
            </a:extLst>
          </p:cNvPr>
          <p:cNvSpPr/>
          <p:nvPr/>
        </p:nvSpPr>
        <p:spPr>
          <a:xfrm>
            <a:off x="2034525" y="1173477"/>
            <a:ext cx="2731910" cy="6824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Razones para migrar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DCE1CA-D0F1-8397-C693-A31C99673B94}"/>
              </a:ext>
            </a:extLst>
          </p:cNvPr>
          <p:cNvSpPr/>
          <p:nvPr/>
        </p:nvSpPr>
        <p:spPr>
          <a:xfrm>
            <a:off x="4846456" y="1932785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ángulo 16">
            <a:extLst>
              <a:ext uri="{FF2B5EF4-FFF2-40B4-BE49-F238E27FC236}">
                <a16:creationId xmlns:a16="http://schemas.microsoft.com/office/drawing/2014/main" id="{B84FAE06-9CFB-B6A5-B381-26F1959E1D0B}"/>
              </a:ext>
            </a:extLst>
          </p:cNvPr>
          <p:cNvSpPr/>
          <p:nvPr/>
        </p:nvSpPr>
        <p:spPr>
          <a:xfrm>
            <a:off x="4846455" y="1173477"/>
            <a:ext cx="5543840" cy="290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Consecuencias (positivas y negativas)</a:t>
            </a:r>
          </a:p>
        </p:txBody>
      </p:sp>
      <p:sp>
        <p:nvSpPr>
          <p:cNvPr id="7" name="Rectángulo 16">
            <a:extLst>
              <a:ext uri="{FF2B5EF4-FFF2-40B4-BE49-F238E27FC236}">
                <a16:creationId xmlns:a16="http://schemas.microsoft.com/office/drawing/2014/main" id="{E62CAB8C-7B0C-5B7C-364E-765F07EA9F97}"/>
              </a:ext>
            </a:extLst>
          </p:cNvPr>
          <p:cNvSpPr/>
          <p:nvPr/>
        </p:nvSpPr>
        <p:spPr>
          <a:xfrm>
            <a:off x="4846455" y="1541045"/>
            <a:ext cx="2731910" cy="314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+mj-lt"/>
              </a:rPr>
              <a:t>para el país de origen</a:t>
            </a:r>
            <a:endParaRPr lang="es-ES_tradnl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ángulo 16">
            <a:extLst>
              <a:ext uri="{FF2B5EF4-FFF2-40B4-BE49-F238E27FC236}">
                <a16:creationId xmlns:a16="http://schemas.microsoft.com/office/drawing/2014/main" id="{51DB343C-D7AB-BA04-8EA2-E3FD632FF15E}"/>
              </a:ext>
            </a:extLst>
          </p:cNvPr>
          <p:cNvSpPr/>
          <p:nvPr/>
        </p:nvSpPr>
        <p:spPr>
          <a:xfrm>
            <a:off x="7658385" y="1541044"/>
            <a:ext cx="2731910" cy="314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+mj-lt"/>
              </a:rPr>
              <a:t>para el país de acogida</a:t>
            </a:r>
            <a:endParaRPr lang="es-ES_tradnl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ángulo 10">
            <a:extLst>
              <a:ext uri="{FF2B5EF4-FFF2-40B4-BE49-F238E27FC236}">
                <a16:creationId xmlns:a16="http://schemas.microsoft.com/office/drawing/2014/main" id="{B6B77E02-1A1A-06F7-11F6-D4A82B00FFE5}"/>
              </a:ext>
            </a:extLst>
          </p:cNvPr>
          <p:cNvSpPr/>
          <p:nvPr/>
        </p:nvSpPr>
        <p:spPr>
          <a:xfrm>
            <a:off x="7664586" y="1932785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ectángulo 10">
            <a:extLst>
              <a:ext uri="{FF2B5EF4-FFF2-40B4-BE49-F238E27FC236}">
                <a16:creationId xmlns:a16="http://schemas.microsoft.com/office/drawing/2014/main" id="{314D8CE0-3427-AB56-617D-1A95FAFDD036}"/>
              </a:ext>
            </a:extLst>
          </p:cNvPr>
          <p:cNvSpPr/>
          <p:nvPr/>
        </p:nvSpPr>
        <p:spPr>
          <a:xfrm>
            <a:off x="2034525" y="2729121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6" name="Rectángulo 10">
            <a:extLst>
              <a:ext uri="{FF2B5EF4-FFF2-40B4-BE49-F238E27FC236}">
                <a16:creationId xmlns:a16="http://schemas.microsoft.com/office/drawing/2014/main" id="{AC6C13F7-FC12-CD38-EB63-6863E48C431F}"/>
              </a:ext>
            </a:extLst>
          </p:cNvPr>
          <p:cNvSpPr/>
          <p:nvPr/>
        </p:nvSpPr>
        <p:spPr>
          <a:xfrm>
            <a:off x="4846455" y="2729121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408D488A-6655-6EB3-B012-2A90F184B692}"/>
              </a:ext>
            </a:extLst>
          </p:cNvPr>
          <p:cNvSpPr/>
          <p:nvPr/>
        </p:nvSpPr>
        <p:spPr>
          <a:xfrm>
            <a:off x="7664585" y="2729121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Rectángulo 10">
            <a:extLst>
              <a:ext uri="{FF2B5EF4-FFF2-40B4-BE49-F238E27FC236}">
                <a16:creationId xmlns:a16="http://schemas.microsoft.com/office/drawing/2014/main" id="{B6B5BF14-1CA6-E2EA-9258-E9F7E8DF36BA}"/>
              </a:ext>
            </a:extLst>
          </p:cNvPr>
          <p:cNvSpPr/>
          <p:nvPr/>
        </p:nvSpPr>
        <p:spPr>
          <a:xfrm>
            <a:off x="2034526" y="3525457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9" name="Rectángulo 10">
            <a:extLst>
              <a:ext uri="{FF2B5EF4-FFF2-40B4-BE49-F238E27FC236}">
                <a16:creationId xmlns:a16="http://schemas.microsoft.com/office/drawing/2014/main" id="{F29CF619-1FF9-4469-57FE-F9FC2EAB233B}"/>
              </a:ext>
            </a:extLst>
          </p:cNvPr>
          <p:cNvSpPr/>
          <p:nvPr/>
        </p:nvSpPr>
        <p:spPr>
          <a:xfrm>
            <a:off x="4846456" y="3525457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ángulo 10">
            <a:extLst>
              <a:ext uri="{FF2B5EF4-FFF2-40B4-BE49-F238E27FC236}">
                <a16:creationId xmlns:a16="http://schemas.microsoft.com/office/drawing/2014/main" id="{B23C3572-370E-4340-48D7-8334C8079B53}"/>
              </a:ext>
            </a:extLst>
          </p:cNvPr>
          <p:cNvSpPr/>
          <p:nvPr/>
        </p:nvSpPr>
        <p:spPr>
          <a:xfrm>
            <a:off x="7664586" y="3525457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B22CE6EF-12FD-203C-43E1-A48ADC8BABB8}"/>
              </a:ext>
            </a:extLst>
          </p:cNvPr>
          <p:cNvSpPr/>
          <p:nvPr/>
        </p:nvSpPr>
        <p:spPr>
          <a:xfrm>
            <a:off x="2034525" y="4321793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CA4591A1-F6EB-7303-2BA8-245F5A18E4D9}"/>
              </a:ext>
            </a:extLst>
          </p:cNvPr>
          <p:cNvSpPr/>
          <p:nvPr/>
        </p:nvSpPr>
        <p:spPr>
          <a:xfrm>
            <a:off x="4846455" y="4321793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ctángulo 10">
            <a:extLst>
              <a:ext uri="{FF2B5EF4-FFF2-40B4-BE49-F238E27FC236}">
                <a16:creationId xmlns:a16="http://schemas.microsoft.com/office/drawing/2014/main" id="{F96DEBB0-496A-98EF-530D-0103B51B6581}"/>
              </a:ext>
            </a:extLst>
          </p:cNvPr>
          <p:cNvSpPr/>
          <p:nvPr/>
        </p:nvSpPr>
        <p:spPr>
          <a:xfrm>
            <a:off x="7664585" y="4321793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ángulo 10">
            <a:extLst>
              <a:ext uri="{FF2B5EF4-FFF2-40B4-BE49-F238E27FC236}">
                <a16:creationId xmlns:a16="http://schemas.microsoft.com/office/drawing/2014/main" id="{32E3B787-109C-3F07-A8DF-A4DF95B161A7}"/>
              </a:ext>
            </a:extLst>
          </p:cNvPr>
          <p:cNvSpPr/>
          <p:nvPr/>
        </p:nvSpPr>
        <p:spPr>
          <a:xfrm>
            <a:off x="2034525" y="5118129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25" name="Rectángulo 10">
            <a:extLst>
              <a:ext uri="{FF2B5EF4-FFF2-40B4-BE49-F238E27FC236}">
                <a16:creationId xmlns:a16="http://schemas.microsoft.com/office/drawing/2014/main" id="{CA52940A-45CE-641F-F4FD-8AC47D1599C9}"/>
              </a:ext>
            </a:extLst>
          </p:cNvPr>
          <p:cNvSpPr/>
          <p:nvPr/>
        </p:nvSpPr>
        <p:spPr>
          <a:xfrm>
            <a:off x="4846455" y="5118129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0">
            <a:extLst>
              <a:ext uri="{FF2B5EF4-FFF2-40B4-BE49-F238E27FC236}">
                <a16:creationId xmlns:a16="http://schemas.microsoft.com/office/drawing/2014/main" id="{C0ACCBC7-BD29-8889-0A98-FA756EEE3F9D}"/>
              </a:ext>
            </a:extLst>
          </p:cNvPr>
          <p:cNvSpPr/>
          <p:nvPr/>
        </p:nvSpPr>
        <p:spPr>
          <a:xfrm>
            <a:off x="7664585" y="5118129"/>
            <a:ext cx="2731910" cy="7195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53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Perspectivas migratorias</a:t>
            </a:r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DB3684E1-7A9B-FA01-B643-AC10CA8A7346}"/>
              </a:ext>
            </a:extLst>
          </p:cNvPr>
          <p:cNvSpPr/>
          <p:nvPr/>
        </p:nvSpPr>
        <p:spPr>
          <a:xfrm>
            <a:off x="2174772" y="2618703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9" name="Rectángulo 16">
            <a:extLst>
              <a:ext uri="{FF2B5EF4-FFF2-40B4-BE49-F238E27FC236}">
                <a16:creationId xmlns:a16="http://schemas.microsoft.com/office/drawing/2014/main" id="{3FDC6365-D48D-EF77-1E92-C0CB4FB21637}"/>
              </a:ext>
            </a:extLst>
          </p:cNvPr>
          <p:cNvSpPr/>
          <p:nvPr/>
        </p:nvSpPr>
        <p:spPr>
          <a:xfrm>
            <a:off x="2174772" y="1229573"/>
            <a:ext cx="7566875" cy="600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Análisis del vídeo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5AF124DA-C130-AE89-9341-8DF2CD680854}"/>
              </a:ext>
            </a:extLst>
          </p:cNvPr>
          <p:cNvSpPr/>
          <p:nvPr/>
        </p:nvSpPr>
        <p:spPr>
          <a:xfrm>
            <a:off x="2174771" y="1986419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Pregunta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DCE1CA-D0F1-8397-C693-A31C99673B94}"/>
              </a:ext>
            </a:extLst>
          </p:cNvPr>
          <p:cNvSpPr/>
          <p:nvPr/>
        </p:nvSpPr>
        <p:spPr>
          <a:xfrm>
            <a:off x="6042213" y="2618703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8624E131-4D11-7F1E-054F-AF669529A431}"/>
              </a:ext>
            </a:extLst>
          </p:cNvPr>
          <p:cNvSpPr/>
          <p:nvPr/>
        </p:nvSpPr>
        <p:spPr>
          <a:xfrm>
            <a:off x="6042212" y="1986419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Respuesta</a:t>
            </a:r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7DF7E3FF-6486-37BE-B320-4F58D3B4758F}"/>
              </a:ext>
            </a:extLst>
          </p:cNvPr>
          <p:cNvSpPr/>
          <p:nvPr/>
        </p:nvSpPr>
        <p:spPr>
          <a:xfrm>
            <a:off x="2174771" y="3254462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209C9C32-E698-6A84-D5C7-64CBB39CE1BD}"/>
              </a:ext>
            </a:extLst>
          </p:cNvPr>
          <p:cNvSpPr/>
          <p:nvPr/>
        </p:nvSpPr>
        <p:spPr>
          <a:xfrm>
            <a:off x="6042212" y="3254462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86CE5472-6626-DF4E-8437-B5BE480F754E}"/>
              </a:ext>
            </a:extLst>
          </p:cNvPr>
          <p:cNvSpPr/>
          <p:nvPr/>
        </p:nvSpPr>
        <p:spPr>
          <a:xfrm>
            <a:off x="2174771" y="3886746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3" name="Rectángulo 10">
            <a:extLst>
              <a:ext uri="{FF2B5EF4-FFF2-40B4-BE49-F238E27FC236}">
                <a16:creationId xmlns:a16="http://schemas.microsoft.com/office/drawing/2014/main" id="{65D8466A-0D6A-D984-5815-538A056F7C47}"/>
              </a:ext>
            </a:extLst>
          </p:cNvPr>
          <p:cNvSpPr/>
          <p:nvPr/>
        </p:nvSpPr>
        <p:spPr>
          <a:xfrm>
            <a:off x="6042212" y="3886746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Rectángulo 10">
            <a:extLst>
              <a:ext uri="{FF2B5EF4-FFF2-40B4-BE49-F238E27FC236}">
                <a16:creationId xmlns:a16="http://schemas.microsoft.com/office/drawing/2014/main" id="{954A6BCF-B190-F270-C233-CDEABC9A5733}"/>
              </a:ext>
            </a:extLst>
          </p:cNvPr>
          <p:cNvSpPr/>
          <p:nvPr/>
        </p:nvSpPr>
        <p:spPr>
          <a:xfrm>
            <a:off x="2174770" y="4522505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5" name="Rectángulo 10">
            <a:extLst>
              <a:ext uri="{FF2B5EF4-FFF2-40B4-BE49-F238E27FC236}">
                <a16:creationId xmlns:a16="http://schemas.microsoft.com/office/drawing/2014/main" id="{E896E87D-7096-C6BF-83FE-E64A34E6F68F}"/>
              </a:ext>
            </a:extLst>
          </p:cNvPr>
          <p:cNvSpPr/>
          <p:nvPr/>
        </p:nvSpPr>
        <p:spPr>
          <a:xfrm>
            <a:off x="6042211" y="4522505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ángulo 10">
            <a:extLst>
              <a:ext uri="{FF2B5EF4-FFF2-40B4-BE49-F238E27FC236}">
                <a16:creationId xmlns:a16="http://schemas.microsoft.com/office/drawing/2014/main" id="{2D63DE86-2840-1431-9A79-907BE8807B4E}"/>
              </a:ext>
            </a:extLst>
          </p:cNvPr>
          <p:cNvSpPr/>
          <p:nvPr/>
        </p:nvSpPr>
        <p:spPr>
          <a:xfrm>
            <a:off x="2174770" y="5154789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0CEE5097-B2BA-527F-13EF-27C7F147A39B}"/>
              </a:ext>
            </a:extLst>
          </p:cNvPr>
          <p:cNvSpPr/>
          <p:nvPr/>
        </p:nvSpPr>
        <p:spPr>
          <a:xfrm>
            <a:off x="6042211" y="5154789"/>
            <a:ext cx="369943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39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la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migración</a:t>
            </a:r>
            <a:r>
              <a:rPr lang="es-ES_tradnl" sz="4000" dirty="0"/>
              <a:t>?</a:t>
            </a:r>
          </a:p>
          <a:p>
            <a:pPr marL="0" indent="0" algn="ctr">
              <a:buNone/>
            </a:pPr>
            <a:r>
              <a:rPr lang="es-ES_tradnl" sz="3200" dirty="0"/>
              <a:t>(definición renovada)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migratorias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4042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4C11-8617-0975-7DD0-1BD881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4C514-742B-7CC7-B44E-D14B5EA3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0DFC97-932D-8D47-0273-F183970B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4C4576-C68F-C1C8-CA28-B715B6F57E1E}"/>
              </a:ext>
            </a:extLst>
          </p:cNvPr>
          <p:cNvSpPr txBox="1"/>
          <p:nvPr/>
        </p:nvSpPr>
        <p:spPr>
          <a:xfrm>
            <a:off x="2448106" y="2615444"/>
            <a:ext cx="8496987" cy="184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Citar como:</a:t>
            </a:r>
          </a:p>
          <a:p>
            <a:pPr>
              <a:buNone/>
              <a:tabLst>
                <a:tab pos="2865755" algn="ctr"/>
                <a:tab pos="5731510" algn="r"/>
              </a:tabLst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González-Lozano, Javier, García-Romeu, Juan, Márquez Guzmán, Daniel y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Čičmanec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Róbert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(2025) 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i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ES" sz="3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6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8FE0-A39E-2115-A033-64499A35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C7070-C00B-61FF-1BE9-95F1956F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361" y="2325119"/>
            <a:ext cx="6798286" cy="1205934"/>
          </a:xfrm>
        </p:spPr>
        <p:txBody>
          <a:bodyPr/>
          <a:lstStyle/>
          <a:p>
            <a:r>
              <a:rPr lang="es-ES_tradnl" dirty="0"/>
              <a:t>Perspectivas migratorias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529457-AB11-F646-8BDF-87E2B1F1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922" y="3312580"/>
            <a:ext cx="6798286" cy="994189"/>
          </a:xfrm>
        </p:spPr>
        <p:txBody>
          <a:bodyPr/>
          <a:lstStyle/>
          <a:p>
            <a:r>
              <a:rPr lang="es-ES_tradnl" dirty="0"/>
              <a:t>Tejiendo conexiones </a:t>
            </a:r>
          </a:p>
          <a:p>
            <a:r>
              <a:rPr lang="es-ES_tradnl" dirty="0"/>
              <a:t>y desafiando estereotipos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8EE0408F-8CF6-A39E-AF47-B831307A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E7F286-BB01-372A-6B4E-608A8CEB3CE4}"/>
              </a:ext>
            </a:extLst>
          </p:cNvPr>
          <p:cNvSpPr txBox="1"/>
          <p:nvPr/>
        </p:nvSpPr>
        <p:spPr>
          <a:xfrm>
            <a:off x="5021452" y="5207316"/>
            <a:ext cx="6100762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nº</a:t>
            </a:r>
            <a:r>
              <a:rPr lang="es-ES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subvención 2022-1-DE01-KA220-HED-000085767. Ni la Comisión Europea ni la agencia nacional de financiación del proyecto, el DAAD, son responsables de su contenido ni de las pérdidas o daños derivados del uso de estos recursos.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49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YPV2VAMHAHS5-650476877-2852</_dlc_DocId>
    <_dlc_DocIdUrl xmlns="72f89b70-f9a4-4cbd-bff7-7891ba7b9fc3">
      <Url>https://sharepoint.uni-goettingen.de/projects/criterion/_layouts/15/DocIdRedir.aspx?ID=YPV2VAMHAHS5-650476877-2852</Url>
      <Description>YPV2VAMHAHS5-650476877-2852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781da1a4b99317b01c8704ba9f131734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f4647e5012a2afe64469530c73a456bc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B8E9D-353C-495F-96C1-D41C57B5FE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A87F0CB-3FCE-4529-A045-6CEC643EB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3E182-FDA0-40CC-BF1E-93C21B3344BE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customXml/itemProps4.xml><?xml version="1.0" encoding="utf-8"?>
<ds:datastoreItem xmlns:ds="http://schemas.openxmlformats.org/officeDocument/2006/customXml" ds:itemID="{BF40D0AD-00E4-474D-86FE-B15D3356C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89b70-f9a4-4cbd-bff7-7891ba7b9fc3"/>
    <ds:schemaRef ds:uri="49b155a0-0e56-45a7-82ac-18eabff2f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526</TotalTime>
  <Words>275</Words>
  <Application>Microsoft Office PowerPoint</Application>
  <PresentationFormat>Panorámica</PresentationFormat>
  <Paragraphs>59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Apple Symbols</vt:lpstr>
      <vt:lpstr>Arial</vt:lpstr>
      <vt:lpstr>Calibri</vt:lpstr>
      <vt:lpstr>Calibri Light</vt:lpstr>
      <vt:lpstr>Century Gothic</vt:lpstr>
      <vt:lpstr>Courier New</vt:lpstr>
      <vt:lpstr>Tema de Office</vt:lpstr>
      <vt:lpstr>Perspectivas migratorias</vt:lpstr>
      <vt:lpstr>Perspectivas migratorias</vt:lpstr>
      <vt:lpstr>Perspectivas migratorias</vt:lpstr>
      <vt:lpstr>Perspectivas migratorias</vt:lpstr>
      <vt:lpstr>Perspectivas migratorias</vt:lpstr>
      <vt:lpstr>Perspectivas migratorias</vt:lpstr>
      <vt:lpstr>Perspectivas migratorias</vt:lpstr>
      <vt:lpstr>Presentación de PowerPoint</vt:lpstr>
      <vt:lpstr>Perspectivas migratorias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28</cp:revision>
  <dcterms:created xsi:type="dcterms:W3CDTF">2024-07-26T12:39:53Z</dcterms:created>
  <dcterms:modified xsi:type="dcterms:W3CDTF">2025-09-05T19:49:38Z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aadc5fc7-eaa8-4ff8-b6df-f49b3881a379</vt:lpwstr>
  </property>
</Properties>
</file>